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1974" y="-4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A2471-9144-40DB-A32D-B60B0EAB4244}" type="datetimeFigureOut">
              <a:rPr lang="sk-SK" smtClean="0"/>
              <a:pPr/>
              <a:t>16. 8. 2016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C7A9E-F311-47EF-A5FD-4E202A77C9AB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A2471-9144-40DB-A32D-B60B0EAB4244}" type="datetimeFigureOut">
              <a:rPr lang="sk-SK" smtClean="0"/>
              <a:pPr/>
              <a:t>16. 8. 2016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C7A9E-F311-47EF-A5FD-4E202A77C9AB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A2471-9144-40DB-A32D-B60B0EAB4244}" type="datetimeFigureOut">
              <a:rPr lang="sk-SK" smtClean="0"/>
              <a:pPr/>
              <a:t>16. 8. 2016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C7A9E-F311-47EF-A5FD-4E202A77C9AB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A2471-9144-40DB-A32D-B60B0EAB4244}" type="datetimeFigureOut">
              <a:rPr lang="sk-SK" smtClean="0"/>
              <a:pPr/>
              <a:t>16. 8. 2016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C7A9E-F311-47EF-A5FD-4E202A77C9AB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A2471-9144-40DB-A32D-B60B0EAB4244}" type="datetimeFigureOut">
              <a:rPr lang="sk-SK" smtClean="0"/>
              <a:pPr/>
              <a:t>16. 8. 2016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C7A9E-F311-47EF-A5FD-4E202A77C9AB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A2471-9144-40DB-A32D-B60B0EAB4244}" type="datetimeFigureOut">
              <a:rPr lang="sk-SK" smtClean="0"/>
              <a:pPr/>
              <a:t>16. 8. 2016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C7A9E-F311-47EF-A5FD-4E202A77C9AB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A2471-9144-40DB-A32D-B60B0EAB4244}" type="datetimeFigureOut">
              <a:rPr lang="sk-SK" smtClean="0"/>
              <a:pPr/>
              <a:t>16. 8. 2016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C7A9E-F311-47EF-A5FD-4E202A77C9AB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A2471-9144-40DB-A32D-B60B0EAB4244}" type="datetimeFigureOut">
              <a:rPr lang="sk-SK" smtClean="0"/>
              <a:pPr/>
              <a:t>16. 8. 2016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C7A9E-F311-47EF-A5FD-4E202A77C9AB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A2471-9144-40DB-A32D-B60B0EAB4244}" type="datetimeFigureOut">
              <a:rPr lang="sk-SK" smtClean="0"/>
              <a:pPr/>
              <a:t>16. 8. 2016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C7A9E-F311-47EF-A5FD-4E202A77C9AB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A2471-9144-40DB-A32D-B60B0EAB4244}" type="datetimeFigureOut">
              <a:rPr lang="sk-SK" smtClean="0"/>
              <a:pPr/>
              <a:t>16. 8. 2016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C7A9E-F311-47EF-A5FD-4E202A77C9AB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A2471-9144-40DB-A32D-B60B0EAB4244}" type="datetimeFigureOut">
              <a:rPr lang="sk-SK" smtClean="0"/>
              <a:pPr/>
              <a:t>16. 8. 2016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C7A9E-F311-47EF-A5FD-4E202A77C9AB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2A2471-9144-40DB-A32D-B60B0EAB4244}" type="datetimeFigureOut">
              <a:rPr lang="sk-SK" smtClean="0"/>
              <a:pPr/>
              <a:t>16. 8. 2016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1C7A9E-F311-47EF-A5FD-4E202A77C9AB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4.jpe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12" Type="http://schemas.openxmlformats.org/officeDocument/2006/relationships/image" Target="../media/image4.jpeg"/><Relationship Id="rId2" Type="http://schemas.openxmlformats.org/officeDocument/2006/relationships/hyperlink" Target="https://www.gov.uk/government/organisations/department-for-international-development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11" Type="http://schemas.openxmlformats.org/officeDocument/2006/relationships/image" Target="../media/image13.jpeg"/><Relationship Id="rId5" Type="http://schemas.openxmlformats.org/officeDocument/2006/relationships/image" Target="../media/image7.png"/><Relationship Id="rId15" Type="http://schemas.openxmlformats.org/officeDocument/2006/relationships/image" Target="../media/image15.jpe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jpeg"/><Relationship Id="rId1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3" Type="http://schemas.openxmlformats.org/officeDocument/2006/relationships/image" Target="../media/image17.png"/><Relationship Id="rId7" Type="http://schemas.openxmlformats.org/officeDocument/2006/relationships/image" Target="../media/image21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jpeg"/><Relationship Id="rId11" Type="http://schemas.openxmlformats.org/officeDocument/2006/relationships/image" Target="../media/image3.png"/><Relationship Id="rId5" Type="http://schemas.openxmlformats.org/officeDocument/2006/relationships/image" Target="../media/image19.png"/><Relationship Id="rId10" Type="http://schemas.openxmlformats.org/officeDocument/2006/relationships/image" Target="../media/image23.gif"/><Relationship Id="rId4" Type="http://schemas.openxmlformats.org/officeDocument/2006/relationships/image" Target="../media/image18.png"/><Relationship Id="rId9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071677"/>
            <a:ext cx="7772400" cy="1528773"/>
          </a:xfrm>
        </p:spPr>
        <p:txBody>
          <a:bodyPr>
            <a:normAutofit fontScale="90000"/>
          </a:bodyPr>
          <a:lstStyle/>
          <a:p>
            <a:r>
              <a:rPr lang="sk-SK" dirty="0" err="1"/>
              <a:t>Agriconsult</a:t>
            </a:r>
            <a:r>
              <a:rPr lang="sk-SK" dirty="0"/>
              <a:t> </a:t>
            </a:r>
            <a:r>
              <a:rPr lang="sk-SK" dirty="0" err="1" smtClean="0"/>
              <a:t>Group</a:t>
            </a:r>
            <a:r>
              <a:rPr lang="sk-SK" dirty="0" smtClean="0"/>
              <a:t>: </a:t>
            </a:r>
            <a:r>
              <a:rPr lang="sk-SK" dirty="0"/>
              <a:t/>
            </a:r>
            <a:br>
              <a:rPr lang="sk-SK" dirty="0"/>
            </a:br>
            <a:r>
              <a:rPr lang="en-US" dirty="0"/>
              <a:t>LLC “</a:t>
            </a:r>
            <a:r>
              <a:rPr lang="en-US" dirty="0" err="1"/>
              <a:t>Agriconsult</a:t>
            </a:r>
            <a:r>
              <a:rPr lang="en-US" dirty="0"/>
              <a:t>” </a:t>
            </a:r>
            <a:r>
              <a:rPr lang="sk-SK" dirty="0"/>
              <a:t/>
            </a:r>
            <a:br>
              <a:rPr lang="sk-SK" dirty="0"/>
            </a:br>
            <a:r>
              <a:rPr lang="en-US" dirty="0"/>
              <a:t> LLC “</a:t>
            </a:r>
            <a:r>
              <a:rPr lang="en-US" dirty="0" err="1"/>
              <a:t>Rusmarketconsulting</a:t>
            </a:r>
            <a:r>
              <a:rPr lang="en-US" dirty="0"/>
              <a:t>”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4000504"/>
            <a:ext cx="6400800" cy="1638296"/>
          </a:xfrm>
        </p:spPr>
        <p:txBody>
          <a:bodyPr/>
          <a:lstStyle/>
          <a:p>
            <a:r>
              <a:rPr lang="en-US" sz="2800" dirty="0"/>
              <a:t>Saint </a:t>
            </a:r>
            <a:r>
              <a:rPr lang="en-US" sz="2800" dirty="0" smtClean="0"/>
              <a:t>Petersburg </a:t>
            </a:r>
            <a:endParaRPr lang="sk-SK" sz="2800" dirty="0"/>
          </a:p>
          <a:p>
            <a:r>
              <a:rPr lang="en-US" sz="2800" dirty="0"/>
              <a:t>2016</a:t>
            </a:r>
            <a:endParaRPr lang="sk-SK" sz="2800" dirty="0"/>
          </a:p>
          <a:p>
            <a:endParaRPr lang="sk-SK" dirty="0"/>
          </a:p>
        </p:txBody>
      </p:sp>
      <p:pic>
        <p:nvPicPr>
          <p:cNvPr id="5" name="Obrázok 4" descr="new-piktochart_block_1.jpeg"/>
          <p:cNvPicPr>
            <a:picLocks noChangeAspect="1"/>
          </p:cNvPicPr>
          <p:nvPr/>
        </p:nvPicPr>
        <p:blipFill>
          <a:blip r:embed="rId2"/>
          <a:srcRect l="16406" t="17708" r="71094" b="58333"/>
          <a:stretch>
            <a:fillRect/>
          </a:stretch>
        </p:blipFill>
        <p:spPr>
          <a:xfrm>
            <a:off x="7500958" y="4643446"/>
            <a:ext cx="1143008" cy="1643074"/>
          </a:xfrm>
          <a:prstGeom prst="rect">
            <a:avLst/>
          </a:prstGeom>
        </p:spPr>
      </p:pic>
      <p:pic>
        <p:nvPicPr>
          <p:cNvPr id="6" name="Picture 7"/>
          <p:cNvPicPr>
            <a:picLocks noChangeAspect="1" noChangeArrowheads="1"/>
          </p:cNvPicPr>
          <p:nvPr/>
        </p:nvPicPr>
        <p:blipFill>
          <a:blip r:embed="rId3"/>
          <a:srcRect l="4886" r="16937"/>
          <a:stretch>
            <a:fillRect/>
          </a:stretch>
        </p:blipFill>
        <p:spPr bwMode="auto">
          <a:xfrm>
            <a:off x="7468362" y="500042"/>
            <a:ext cx="1104166" cy="85725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Contacts</a:t>
            </a:r>
            <a:r>
              <a:rPr lang="sk-SK" dirty="0" smtClean="0"/>
              <a:t> 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28596" y="1571612"/>
            <a:ext cx="8229600" cy="4714908"/>
          </a:xfrm>
        </p:spPr>
        <p:txBody>
          <a:bodyPr>
            <a:normAutofit fontScale="62500" lnSpcReduction="20000"/>
          </a:bodyPr>
          <a:lstStyle/>
          <a:p>
            <a:pPr algn="ctr">
              <a:buNone/>
            </a:pPr>
            <a:r>
              <a:rPr lang="en-US" dirty="0" smtClean="0"/>
              <a:t>191119</a:t>
            </a:r>
            <a:r>
              <a:rPr lang="en-US" dirty="0"/>
              <a:t>, </a:t>
            </a:r>
            <a:r>
              <a:rPr lang="en-US" dirty="0" smtClean="0"/>
              <a:t>Saint Petersburg,</a:t>
            </a:r>
            <a:endParaRPr lang="sk-SK" dirty="0" smtClean="0"/>
          </a:p>
          <a:p>
            <a:pPr algn="ctr">
              <a:buNone/>
            </a:pPr>
            <a:r>
              <a:rPr lang="en-US" dirty="0" smtClean="0"/>
              <a:t>29/18 </a:t>
            </a:r>
            <a:r>
              <a:rPr lang="en-US" dirty="0" err="1"/>
              <a:t>Dostoyevskogo</a:t>
            </a:r>
            <a:r>
              <a:rPr lang="en-US" dirty="0"/>
              <a:t> St., Office </a:t>
            </a:r>
            <a:r>
              <a:rPr lang="en-US" dirty="0" smtClean="0"/>
              <a:t>4</a:t>
            </a:r>
            <a:endParaRPr lang="sk-SK" dirty="0" smtClean="0"/>
          </a:p>
          <a:p>
            <a:pPr algn="ctr">
              <a:buNone/>
            </a:pPr>
            <a:r>
              <a:rPr lang="en-US" dirty="0" smtClean="0"/>
              <a:t>Russian Federation</a:t>
            </a:r>
            <a:endParaRPr lang="sk-SK" dirty="0" smtClean="0"/>
          </a:p>
          <a:p>
            <a:pPr algn="ctr"/>
            <a:endParaRPr lang="sk-SK" dirty="0" smtClean="0"/>
          </a:p>
          <a:p>
            <a:pPr algn="ctr">
              <a:buNone/>
            </a:pPr>
            <a:r>
              <a:rPr lang="ru-RU" i="0" dirty="0" smtClean="0">
                <a:solidFill>
                  <a:srgbClr val="000000"/>
                </a:solidFill>
              </a:rPr>
              <a:t>+7 (812) 712 50 14</a:t>
            </a:r>
            <a:endParaRPr lang="sk-SK" dirty="0">
              <a:solidFill>
                <a:srgbClr val="000000"/>
              </a:solidFill>
            </a:endParaRPr>
          </a:p>
          <a:p>
            <a:pPr algn="ctr">
              <a:buNone/>
            </a:pPr>
            <a:r>
              <a:rPr lang="ru-RU" i="0" dirty="0" smtClean="0">
                <a:solidFill>
                  <a:srgbClr val="000000"/>
                </a:solidFill>
              </a:rPr>
              <a:t>+7 (812) 575 76 66</a:t>
            </a:r>
            <a:endParaRPr lang="sk-SK" i="0" dirty="0" smtClean="0">
              <a:solidFill>
                <a:srgbClr val="000000"/>
              </a:solidFill>
            </a:endParaRPr>
          </a:p>
          <a:p>
            <a:pPr algn="ctr">
              <a:buNone/>
            </a:pPr>
            <a:endParaRPr lang="sk-SK" dirty="0" smtClean="0"/>
          </a:p>
          <a:p>
            <a:pPr algn="ctr">
              <a:buNone/>
            </a:pPr>
            <a:r>
              <a:rPr lang="ru-RU" i="0" dirty="0" smtClean="0">
                <a:solidFill>
                  <a:srgbClr val="000000"/>
                </a:solidFill>
              </a:rPr>
              <a:t>+7 (921) 337 51 33</a:t>
            </a:r>
            <a:endParaRPr lang="sk-SK" i="0" dirty="0" smtClean="0">
              <a:solidFill>
                <a:srgbClr val="000000"/>
              </a:solidFill>
            </a:endParaRPr>
          </a:p>
          <a:p>
            <a:pPr algn="ctr">
              <a:buNone/>
            </a:pPr>
            <a:endParaRPr lang="sk-SK" dirty="0">
              <a:solidFill>
                <a:srgbClr val="000000"/>
              </a:solidFill>
            </a:endParaRPr>
          </a:p>
          <a:p>
            <a:pPr algn="ctr">
              <a:buNone/>
            </a:pPr>
            <a:endParaRPr lang="sk-SK" i="0" dirty="0" smtClean="0">
              <a:solidFill>
                <a:srgbClr val="003366"/>
              </a:solidFill>
            </a:endParaRPr>
          </a:p>
          <a:p>
            <a:pPr algn="ctr">
              <a:buNone/>
            </a:pPr>
            <a:r>
              <a:rPr lang="en-US" i="0" dirty="0" smtClean="0">
                <a:solidFill>
                  <a:srgbClr val="000000"/>
                </a:solidFill>
              </a:rPr>
              <a:t>info@agricons.ru</a:t>
            </a:r>
            <a:endParaRPr lang="ru-RU" i="0" dirty="0" smtClean="0">
              <a:solidFill>
                <a:srgbClr val="000000"/>
              </a:solidFill>
            </a:endParaRPr>
          </a:p>
          <a:p>
            <a:pPr algn="ctr">
              <a:buNone/>
            </a:pPr>
            <a:r>
              <a:rPr lang="sk-SK" i="0" dirty="0" smtClean="0">
                <a:solidFill>
                  <a:srgbClr val="000000"/>
                </a:solidFill>
              </a:rPr>
              <a:t>          </a:t>
            </a:r>
            <a:r>
              <a:rPr lang="en-US" i="0" dirty="0" smtClean="0">
                <a:solidFill>
                  <a:srgbClr val="000000"/>
                </a:solidFill>
              </a:rPr>
              <a:t>agriconsult@yandex.ru</a:t>
            </a:r>
            <a:endParaRPr lang="en-US" dirty="0" smtClean="0">
              <a:solidFill>
                <a:srgbClr val="000000"/>
              </a:solidFill>
            </a:endParaRPr>
          </a:p>
          <a:p>
            <a:pPr algn="ctr">
              <a:buNone/>
            </a:pPr>
            <a:endParaRPr lang="sk-SK" sz="4000" dirty="0">
              <a:solidFill>
                <a:srgbClr val="000000"/>
              </a:solidFill>
            </a:endParaRPr>
          </a:p>
          <a:p>
            <a:pPr algn="ctr">
              <a:buNone/>
            </a:pPr>
            <a:r>
              <a:rPr lang="en-US" sz="5800" i="0" u="sng" dirty="0" smtClean="0">
                <a:solidFill>
                  <a:srgbClr val="000000"/>
                </a:solidFill>
              </a:rPr>
              <a:t>www.agricons.ru</a:t>
            </a:r>
            <a:r>
              <a:rPr lang="sk-SK" sz="5800" i="0" u="sng" dirty="0" smtClean="0">
                <a:solidFill>
                  <a:srgbClr val="000000"/>
                </a:solidFill>
              </a:rPr>
              <a:t> </a:t>
            </a:r>
            <a:endParaRPr lang="sk-SK" sz="5800" u="sng" dirty="0"/>
          </a:p>
        </p:txBody>
      </p:sp>
      <p:pic>
        <p:nvPicPr>
          <p:cNvPr id="4" name="Obrázok 3" descr="new-piktochart_block_1.jpeg"/>
          <p:cNvPicPr>
            <a:picLocks noChangeAspect="1"/>
          </p:cNvPicPr>
          <p:nvPr/>
        </p:nvPicPr>
        <p:blipFill>
          <a:blip r:embed="rId2"/>
          <a:srcRect l="82813" t="28125" r="8593" b="57292"/>
          <a:stretch>
            <a:fillRect/>
          </a:stretch>
        </p:blipFill>
        <p:spPr>
          <a:xfrm>
            <a:off x="2786050" y="1428736"/>
            <a:ext cx="285752" cy="428628"/>
          </a:xfrm>
          <a:prstGeom prst="rect">
            <a:avLst/>
          </a:prstGeom>
        </p:spPr>
      </p:pic>
      <p:pic>
        <p:nvPicPr>
          <p:cNvPr id="5" name="Obrázok 4" descr="new-piktochart_block_1.jpeg"/>
          <p:cNvPicPr>
            <a:picLocks noChangeAspect="1"/>
          </p:cNvPicPr>
          <p:nvPr/>
        </p:nvPicPr>
        <p:blipFill>
          <a:blip r:embed="rId2"/>
          <a:srcRect l="42969" t="66667" r="39062" b="14583"/>
          <a:stretch>
            <a:fillRect/>
          </a:stretch>
        </p:blipFill>
        <p:spPr>
          <a:xfrm>
            <a:off x="2714612" y="2857496"/>
            <a:ext cx="642942" cy="503172"/>
          </a:xfrm>
          <a:prstGeom prst="rect">
            <a:avLst/>
          </a:prstGeom>
        </p:spPr>
      </p:pic>
      <p:pic>
        <p:nvPicPr>
          <p:cNvPr id="6" name="Obrázok 5" descr="new-piktochart_block_1.jpeg"/>
          <p:cNvPicPr>
            <a:picLocks noChangeAspect="1"/>
          </p:cNvPicPr>
          <p:nvPr/>
        </p:nvPicPr>
        <p:blipFill>
          <a:blip r:embed="rId2"/>
          <a:srcRect l="3906" t="60417" r="85938" b="16666"/>
          <a:stretch>
            <a:fillRect/>
          </a:stretch>
        </p:blipFill>
        <p:spPr>
          <a:xfrm>
            <a:off x="3071802" y="3714752"/>
            <a:ext cx="357190" cy="604476"/>
          </a:xfrm>
          <a:prstGeom prst="rect">
            <a:avLst/>
          </a:prstGeom>
        </p:spPr>
      </p:pic>
      <p:pic>
        <p:nvPicPr>
          <p:cNvPr id="8" name="Obrázok 7" descr="new-piktochart_block_1.jpeg"/>
          <p:cNvPicPr>
            <a:picLocks noChangeAspect="1"/>
          </p:cNvPicPr>
          <p:nvPr/>
        </p:nvPicPr>
        <p:blipFill>
          <a:blip r:embed="rId3" cstate="print"/>
          <a:srcRect l="79688" t="60417" r="1562" b="17708"/>
          <a:stretch>
            <a:fillRect/>
          </a:stretch>
        </p:blipFill>
        <p:spPr>
          <a:xfrm>
            <a:off x="3000364" y="4714884"/>
            <a:ext cx="571504" cy="500066"/>
          </a:xfrm>
          <a:prstGeom prst="rect">
            <a:avLst/>
          </a:prstGeom>
        </p:spPr>
      </p:pic>
      <p:cxnSp>
        <p:nvCxnSpPr>
          <p:cNvPr id="10" name="Rovná spojnica 6"/>
          <p:cNvCxnSpPr/>
          <p:nvPr/>
        </p:nvCxnSpPr>
        <p:spPr>
          <a:xfrm>
            <a:off x="3500430" y="1142984"/>
            <a:ext cx="2143140" cy="1588"/>
          </a:xfrm>
          <a:prstGeom prst="curvedConnector3">
            <a:avLst>
              <a:gd name="adj1" fmla="val 50000"/>
            </a:avLst>
          </a:prstGeom>
          <a:ln w="25400">
            <a:solidFill>
              <a:srgbClr val="00B050"/>
            </a:solidFill>
            <a:headEnd type="oval"/>
            <a:tailEnd type="oval"/>
          </a:ln>
          <a:effectLst>
            <a:outerShdw blurRad="50800" dist="38100" dir="5400000" algn="t" rotWithShape="0">
              <a:srgbClr val="00B050">
                <a:alpha val="40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7"/>
          <p:cNvPicPr>
            <a:picLocks noChangeAspect="1" noChangeArrowheads="1"/>
          </p:cNvPicPr>
          <p:nvPr/>
        </p:nvPicPr>
        <p:blipFill>
          <a:blip r:embed="rId4"/>
          <a:srcRect l="4886" r="16937"/>
          <a:stretch>
            <a:fillRect/>
          </a:stretch>
        </p:blipFill>
        <p:spPr bwMode="auto">
          <a:xfrm>
            <a:off x="7786710" y="357166"/>
            <a:ext cx="928694" cy="72102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About</a:t>
            </a:r>
            <a:r>
              <a:rPr lang="sk-SK" dirty="0" smtClean="0"/>
              <a:t> </a:t>
            </a:r>
            <a:r>
              <a:rPr lang="sk-SK" dirty="0" err="1" smtClean="0"/>
              <a:t>us</a:t>
            </a:r>
            <a:r>
              <a:rPr lang="sk-SK" dirty="0" smtClean="0"/>
              <a:t> 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4500594"/>
          </a:xfrm>
        </p:spPr>
        <p:txBody>
          <a:bodyPr>
            <a:normAutofit fontScale="92500" lnSpcReduction="20000"/>
          </a:bodyPr>
          <a:lstStyle/>
          <a:p>
            <a:pPr lvl="0">
              <a:lnSpc>
                <a:spcPct val="120000"/>
              </a:lnSpc>
            </a:pPr>
            <a:r>
              <a:rPr lang="sk-SK" sz="3300" dirty="0" err="1" smtClean="0"/>
              <a:t>Experience</a:t>
            </a:r>
            <a:r>
              <a:rPr lang="sk-SK" sz="3300" dirty="0" smtClean="0"/>
              <a:t> in </a:t>
            </a:r>
            <a:r>
              <a:rPr lang="sk-SK" sz="3300" dirty="0" err="1" smtClean="0"/>
              <a:t>consulting</a:t>
            </a:r>
            <a:r>
              <a:rPr lang="sk-SK" sz="3300" dirty="0" smtClean="0"/>
              <a:t> </a:t>
            </a:r>
            <a:r>
              <a:rPr lang="sk-SK" sz="3300" dirty="0" err="1" smtClean="0"/>
              <a:t>services</a:t>
            </a:r>
            <a:r>
              <a:rPr lang="sk-SK" sz="3300" dirty="0" smtClean="0"/>
              <a:t> </a:t>
            </a:r>
            <a:r>
              <a:rPr lang="sk-SK" sz="3300" dirty="0" err="1" smtClean="0"/>
              <a:t>in</a:t>
            </a:r>
            <a:r>
              <a:rPr lang="sk-SK" sz="3300" dirty="0" smtClean="0"/>
              <a:t> </a:t>
            </a:r>
            <a:r>
              <a:rPr lang="sk-SK" sz="3300" dirty="0" err="1" smtClean="0"/>
              <a:t>agriculture</a:t>
            </a:r>
            <a:r>
              <a:rPr lang="sk-SK" sz="3300" dirty="0" smtClean="0"/>
              <a:t> </a:t>
            </a:r>
            <a:r>
              <a:rPr lang="sk-SK" sz="3300" dirty="0" err="1" smtClean="0"/>
              <a:t>since</a:t>
            </a:r>
            <a:r>
              <a:rPr lang="sk-SK" sz="3300" dirty="0" smtClean="0"/>
              <a:t> 1994</a:t>
            </a:r>
            <a:endParaRPr lang="sk-SK" sz="3300" dirty="0"/>
          </a:p>
          <a:p>
            <a:pPr lvl="0">
              <a:lnSpc>
                <a:spcPct val="120000"/>
              </a:lnSpc>
            </a:pPr>
            <a:r>
              <a:rPr lang="en-US" sz="3300" dirty="0" smtClean="0"/>
              <a:t>Company accredited by </a:t>
            </a:r>
            <a:r>
              <a:rPr lang="en-US" sz="3300" dirty="0"/>
              <a:t>the Government of Leningrad Region </a:t>
            </a:r>
            <a:endParaRPr lang="sk-SK" sz="3300" dirty="0"/>
          </a:p>
          <a:p>
            <a:pPr lvl="0">
              <a:lnSpc>
                <a:spcPct val="120000"/>
              </a:lnSpc>
            </a:pPr>
            <a:r>
              <a:rPr lang="en-US" sz="3300" dirty="0"/>
              <a:t>Founder and member of Association of Consulting Organizations in Agriculture </a:t>
            </a:r>
            <a:endParaRPr lang="sk-SK" sz="3300" dirty="0"/>
          </a:p>
          <a:p>
            <a:pPr lvl="0">
              <a:lnSpc>
                <a:spcPct val="120000"/>
              </a:lnSpc>
            </a:pPr>
            <a:r>
              <a:rPr lang="en-US" sz="3300" dirty="0" smtClean="0"/>
              <a:t>Member </a:t>
            </a:r>
            <a:r>
              <a:rPr lang="en-US" sz="3300" dirty="0"/>
              <a:t>of the St. Petersburg </a:t>
            </a:r>
            <a:r>
              <a:rPr lang="en-US" sz="3300" dirty="0" smtClean="0"/>
              <a:t>Foundation for SME Development </a:t>
            </a:r>
            <a:endParaRPr lang="sk-SK" sz="3300" dirty="0" smtClean="0"/>
          </a:p>
          <a:p>
            <a:endParaRPr lang="sk-SK" dirty="0"/>
          </a:p>
        </p:txBody>
      </p:sp>
      <p:cxnSp>
        <p:nvCxnSpPr>
          <p:cNvPr id="6" name="Rovná spojnica 6"/>
          <p:cNvCxnSpPr/>
          <p:nvPr/>
        </p:nvCxnSpPr>
        <p:spPr>
          <a:xfrm>
            <a:off x="3428992" y="1142984"/>
            <a:ext cx="2214578" cy="1588"/>
          </a:xfrm>
          <a:prstGeom prst="curvedConnector3">
            <a:avLst>
              <a:gd name="adj1" fmla="val 50000"/>
            </a:avLst>
          </a:prstGeom>
          <a:ln w="25400">
            <a:solidFill>
              <a:srgbClr val="00B050"/>
            </a:solidFill>
            <a:headEnd type="oval"/>
            <a:tailEnd type="oval"/>
          </a:ln>
          <a:effectLst>
            <a:outerShdw blurRad="50800" dist="38100" dir="5400000" algn="t" rotWithShape="0">
              <a:srgbClr val="00B050">
                <a:alpha val="40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7"/>
          <p:cNvPicPr>
            <a:picLocks noChangeAspect="1" noChangeArrowheads="1"/>
          </p:cNvPicPr>
          <p:nvPr/>
        </p:nvPicPr>
        <p:blipFill>
          <a:blip r:embed="rId2"/>
          <a:srcRect l="4886" r="16937"/>
          <a:stretch>
            <a:fillRect/>
          </a:stretch>
        </p:blipFill>
        <p:spPr bwMode="auto">
          <a:xfrm>
            <a:off x="7786710" y="357166"/>
            <a:ext cx="920138" cy="71438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Our</a:t>
            </a:r>
            <a:r>
              <a:rPr lang="sk-SK" dirty="0" smtClean="0"/>
              <a:t> </a:t>
            </a:r>
            <a:r>
              <a:rPr lang="sk-SK" dirty="0" err="1" smtClean="0"/>
              <a:t>services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00034" y="1428736"/>
            <a:ext cx="8229600" cy="492922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sk-SK" sz="2800" dirty="0" smtClean="0"/>
              <a:t>    </a:t>
            </a:r>
            <a:r>
              <a:rPr lang="en-US" sz="2800" dirty="0" smtClean="0"/>
              <a:t>Marketing</a:t>
            </a:r>
          </a:p>
          <a:p>
            <a:r>
              <a:rPr lang="en-US" sz="2800" dirty="0" smtClean="0"/>
              <a:t>Market research (field and desk), according to ESOMAR standards</a:t>
            </a:r>
          </a:p>
          <a:p>
            <a:r>
              <a:rPr lang="en-US" sz="2800" dirty="0" smtClean="0"/>
              <a:t>Development of marketing strategies</a:t>
            </a:r>
          </a:p>
          <a:p>
            <a:r>
              <a:rPr lang="sk-SK" sz="2800" dirty="0" err="1" smtClean="0"/>
              <a:t>Support</a:t>
            </a:r>
            <a:r>
              <a:rPr lang="en-US" sz="2800" dirty="0" smtClean="0"/>
              <a:t> </a:t>
            </a:r>
            <a:r>
              <a:rPr lang="sk-SK" sz="2800" dirty="0" err="1" smtClean="0"/>
              <a:t>for</a:t>
            </a:r>
            <a:r>
              <a:rPr lang="en-US" sz="2800" dirty="0" smtClean="0"/>
              <a:t> entering the </a:t>
            </a:r>
            <a:r>
              <a:rPr lang="sk-SK" sz="2800" dirty="0" err="1" smtClean="0"/>
              <a:t>Russian</a:t>
            </a:r>
            <a:r>
              <a:rPr lang="en-US" sz="2800" dirty="0" smtClean="0"/>
              <a:t> food markets </a:t>
            </a:r>
            <a:endParaRPr lang="sk-SK" sz="2800" dirty="0" smtClean="0"/>
          </a:p>
          <a:p>
            <a:pPr>
              <a:buNone/>
            </a:pPr>
            <a:r>
              <a:rPr lang="sk-SK" sz="2400" dirty="0" smtClean="0"/>
              <a:t>     </a:t>
            </a:r>
            <a:endParaRPr lang="en-US" sz="2400" dirty="0" smtClean="0"/>
          </a:p>
          <a:p>
            <a:pPr>
              <a:buNone/>
            </a:pPr>
            <a:r>
              <a:rPr lang="sk-SK" sz="2400" dirty="0" smtClean="0"/>
              <a:t> </a:t>
            </a:r>
            <a:r>
              <a:rPr lang="en-US" sz="2400" dirty="0" smtClean="0"/>
              <a:t>    </a:t>
            </a:r>
            <a:r>
              <a:rPr lang="en-US" sz="2800" dirty="0" smtClean="0"/>
              <a:t>Information Services</a:t>
            </a:r>
          </a:p>
          <a:p>
            <a:r>
              <a:rPr lang="en-US" sz="2800" dirty="0" smtClean="0"/>
              <a:t>Databases and catalogues of agricultural enterprises</a:t>
            </a:r>
          </a:p>
          <a:p>
            <a:r>
              <a:rPr lang="en-US" sz="2800" dirty="0" smtClean="0"/>
              <a:t>Finding partners and suppliers for agricultural enterprises</a:t>
            </a:r>
          </a:p>
        </p:txBody>
      </p:sp>
      <p:cxnSp>
        <p:nvCxnSpPr>
          <p:cNvPr id="6" name="Rovná spojnica 6"/>
          <p:cNvCxnSpPr/>
          <p:nvPr/>
        </p:nvCxnSpPr>
        <p:spPr>
          <a:xfrm>
            <a:off x="3071802" y="1142984"/>
            <a:ext cx="3000396" cy="1588"/>
          </a:xfrm>
          <a:prstGeom prst="curvedConnector3">
            <a:avLst>
              <a:gd name="adj1" fmla="val 50000"/>
            </a:avLst>
          </a:prstGeom>
          <a:ln w="25400">
            <a:solidFill>
              <a:srgbClr val="00B050"/>
            </a:solidFill>
            <a:headEnd type="oval"/>
            <a:tailEnd type="oval"/>
          </a:ln>
          <a:effectLst>
            <a:outerShdw blurRad="50800" dist="38100" dir="5400000" algn="t" rotWithShape="0">
              <a:srgbClr val="00B050">
                <a:alpha val="40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Obrázok 7" descr="new-piktochart_block_1.jpeg"/>
          <p:cNvPicPr>
            <a:picLocks noChangeAspect="1"/>
          </p:cNvPicPr>
          <p:nvPr/>
        </p:nvPicPr>
        <p:blipFill>
          <a:blip r:embed="rId2"/>
          <a:srcRect l="63281" t="6250" r="31250" b="79167"/>
          <a:stretch>
            <a:fillRect/>
          </a:stretch>
        </p:blipFill>
        <p:spPr>
          <a:xfrm>
            <a:off x="642910" y="1500174"/>
            <a:ext cx="214314" cy="428628"/>
          </a:xfrm>
          <a:prstGeom prst="rect">
            <a:avLst/>
          </a:prstGeom>
        </p:spPr>
      </p:pic>
      <p:pic>
        <p:nvPicPr>
          <p:cNvPr id="9" name="Obrázok 8" descr="new-piktochart_block_1.jpeg"/>
          <p:cNvPicPr>
            <a:picLocks noChangeAspect="1"/>
          </p:cNvPicPr>
          <p:nvPr/>
        </p:nvPicPr>
        <p:blipFill>
          <a:blip r:embed="rId2"/>
          <a:srcRect l="63281" t="6250" r="31250" b="79167"/>
          <a:stretch>
            <a:fillRect/>
          </a:stretch>
        </p:blipFill>
        <p:spPr>
          <a:xfrm>
            <a:off x="642910" y="4429132"/>
            <a:ext cx="214314" cy="428628"/>
          </a:xfrm>
          <a:prstGeom prst="rect">
            <a:avLst/>
          </a:prstGeom>
        </p:spPr>
      </p:pic>
      <p:pic>
        <p:nvPicPr>
          <p:cNvPr id="10" name="Picture 7"/>
          <p:cNvPicPr>
            <a:picLocks noChangeAspect="1" noChangeArrowheads="1"/>
          </p:cNvPicPr>
          <p:nvPr/>
        </p:nvPicPr>
        <p:blipFill>
          <a:blip r:embed="rId3"/>
          <a:srcRect l="4886" r="16937"/>
          <a:stretch>
            <a:fillRect/>
          </a:stretch>
        </p:blipFill>
        <p:spPr bwMode="auto">
          <a:xfrm>
            <a:off x="7786710" y="428604"/>
            <a:ext cx="928694" cy="72102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Our</a:t>
            </a:r>
            <a:r>
              <a:rPr lang="sk-SK" dirty="0" smtClean="0"/>
              <a:t> </a:t>
            </a:r>
            <a:r>
              <a:rPr lang="sk-SK" dirty="0" err="1" smtClean="0"/>
              <a:t>services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sk-SK" dirty="0" smtClean="0"/>
              <a:t>   </a:t>
            </a:r>
            <a:r>
              <a:rPr lang="sk-SK" sz="2800" dirty="0" smtClean="0"/>
              <a:t> </a:t>
            </a:r>
            <a:r>
              <a:rPr lang="en-US" sz="2800" dirty="0" smtClean="0"/>
              <a:t>Complete business plans </a:t>
            </a:r>
            <a:r>
              <a:rPr lang="sk-SK" sz="2800" dirty="0" err="1" smtClean="0"/>
              <a:t>for</a:t>
            </a:r>
            <a:r>
              <a:rPr lang="en-US" sz="2800" dirty="0" smtClean="0"/>
              <a:t>:</a:t>
            </a:r>
            <a:endParaRPr lang="sk-SK" sz="2800" dirty="0" smtClean="0"/>
          </a:p>
          <a:p>
            <a:pPr lvl="0"/>
            <a:r>
              <a:rPr lang="en-US" sz="2800" dirty="0" smtClean="0"/>
              <a:t>Company development planning (for top managers and shareholders) </a:t>
            </a:r>
            <a:endParaRPr lang="sk-SK" sz="2800" dirty="0" smtClean="0"/>
          </a:p>
          <a:p>
            <a:pPr lvl="0"/>
            <a:r>
              <a:rPr lang="en-US" sz="2800" dirty="0" smtClean="0"/>
              <a:t>Attracting funds (for banks and investors)</a:t>
            </a:r>
            <a:endParaRPr lang="sk-SK" sz="2800" dirty="0" smtClean="0"/>
          </a:p>
          <a:p>
            <a:pPr lvl="0"/>
            <a:endParaRPr lang="sk-SK" sz="2800" dirty="0" smtClean="0"/>
          </a:p>
          <a:p>
            <a:pPr algn="ctr">
              <a:buNone/>
            </a:pPr>
            <a:r>
              <a:rPr lang="en-US" sz="2800" dirty="0" smtClean="0"/>
              <a:t>Business plans also include market overviews, recommendations and expert reviews.</a:t>
            </a:r>
            <a:endParaRPr lang="sk-SK" sz="2800" dirty="0"/>
          </a:p>
        </p:txBody>
      </p:sp>
      <p:cxnSp>
        <p:nvCxnSpPr>
          <p:cNvPr id="7" name="Rovná spojnica 6"/>
          <p:cNvCxnSpPr/>
          <p:nvPr/>
        </p:nvCxnSpPr>
        <p:spPr>
          <a:xfrm>
            <a:off x="3071802" y="1142984"/>
            <a:ext cx="3000396" cy="1588"/>
          </a:xfrm>
          <a:prstGeom prst="curvedConnector3">
            <a:avLst>
              <a:gd name="adj1" fmla="val 50000"/>
            </a:avLst>
          </a:prstGeom>
          <a:ln w="25400">
            <a:solidFill>
              <a:srgbClr val="00B050"/>
            </a:solidFill>
            <a:headEnd type="oval"/>
            <a:tailEnd type="oval"/>
          </a:ln>
          <a:effectLst>
            <a:outerShdw blurRad="50800" dist="38100" dir="5400000" algn="t" rotWithShape="0">
              <a:srgbClr val="00B050">
                <a:alpha val="40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Obrázok 12" descr="new-piktochart_block_1.jpeg"/>
          <p:cNvPicPr>
            <a:picLocks noChangeAspect="1"/>
          </p:cNvPicPr>
          <p:nvPr/>
        </p:nvPicPr>
        <p:blipFill>
          <a:blip r:embed="rId2"/>
          <a:srcRect l="63281" t="6250" r="31250" b="79167"/>
          <a:stretch>
            <a:fillRect/>
          </a:stretch>
        </p:blipFill>
        <p:spPr>
          <a:xfrm>
            <a:off x="571472" y="1643050"/>
            <a:ext cx="214314" cy="42862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3"/>
          <a:srcRect l="4886" r="16937"/>
          <a:stretch>
            <a:fillRect/>
          </a:stretch>
        </p:blipFill>
        <p:spPr bwMode="auto">
          <a:xfrm>
            <a:off x="7643834" y="357166"/>
            <a:ext cx="1012152" cy="78581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Area</a:t>
            </a:r>
            <a:r>
              <a:rPr lang="sk-SK" dirty="0" smtClean="0"/>
              <a:t> </a:t>
            </a:r>
            <a:r>
              <a:rPr lang="sk-SK" dirty="0" err="1" smtClean="0"/>
              <a:t>of</a:t>
            </a:r>
            <a:r>
              <a:rPr lang="sk-SK" dirty="0" smtClean="0"/>
              <a:t> </a:t>
            </a:r>
            <a:r>
              <a:rPr lang="sk-SK" dirty="0" err="1" smtClean="0"/>
              <a:t>business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28596" y="1500174"/>
            <a:ext cx="8229600" cy="5072098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sk-SK" sz="5100" dirty="0" smtClean="0"/>
              <a:t>   </a:t>
            </a:r>
            <a:r>
              <a:rPr lang="sk-SK" sz="5100" dirty="0" err="1" smtClean="0"/>
              <a:t>Agricultural</a:t>
            </a:r>
            <a:r>
              <a:rPr lang="sk-SK" sz="5100" dirty="0" smtClean="0"/>
              <a:t> </a:t>
            </a:r>
            <a:r>
              <a:rPr lang="sk-SK" sz="5100" dirty="0" err="1" smtClean="0"/>
              <a:t>Industry</a:t>
            </a:r>
            <a:endParaRPr lang="sk-SK" sz="5100" dirty="0"/>
          </a:p>
          <a:p>
            <a:r>
              <a:rPr lang="sk-SK" sz="5100" dirty="0" err="1" smtClean="0"/>
              <a:t>Cattle</a:t>
            </a:r>
            <a:r>
              <a:rPr lang="sk-SK" sz="5100" dirty="0" smtClean="0"/>
              <a:t> </a:t>
            </a:r>
            <a:r>
              <a:rPr lang="sk-SK" sz="5100" dirty="0" err="1" smtClean="0"/>
              <a:t>farming</a:t>
            </a:r>
            <a:r>
              <a:rPr lang="sk-SK" sz="5100" dirty="0" smtClean="0"/>
              <a:t> </a:t>
            </a:r>
          </a:p>
          <a:p>
            <a:r>
              <a:rPr lang="sk-SK" sz="5100" dirty="0" err="1" smtClean="0"/>
              <a:t>Poultry</a:t>
            </a:r>
            <a:r>
              <a:rPr lang="sk-SK" sz="5100" dirty="0" smtClean="0"/>
              <a:t> </a:t>
            </a:r>
            <a:r>
              <a:rPr lang="sk-SK" sz="5100" dirty="0" err="1" smtClean="0"/>
              <a:t>farming</a:t>
            </a:r>
            <a:endParaRPr lang="sk-SK" sz="5100" dirty="0" smtClean="0"/>
          </a:p>
          <a:p>
            <a:r>
              <a:rPr lang="sk-SK" sz="5100" dirty="0" err="1" smtClean="0"/>
              <a:t>Pig</a:t>
            </a:r>
            <a:r>
              <a:rPr lang="sk-SK" sz="5100" dirty="0" smtClean="0"/>
              <a:t> </a:t>
            </a:r>
            <a:r>
              <a:rPr lang="sk-SK" sz="5100" dirty="0" err="1" smtClean="0"/>
              <a:t>farming</a:t>
            </a:r>
            <a:r>
              <a:rPr lang="sk-SK" sz="5100" dirty="0" smtClean="0"/>
              <a:t> </a:t>
            </a:r>
          </a:p>
          <a:p>
            <a:r>
              <a:rPr lang="sk-SK" sz="5100" dirty="0" err="1" smtClean="0"/>
              <a:t>Fish</a:t>
            </a:r>
            <a:r>
              <a:rPr lang="sk-SK" sz="5100" dirty="0" smtClean="0"/>
              <a:t> </a:t>
            </a:r>
            <a:r>
              <a:rPr lang="sk-SK" sz="5100" dirty="0" err="1" smtClean="0"/>
              <a:t>farming</a:t>
            </a:r>
            <a:endParaRPr lang="sk-SK" sz="5100" dirty="0" smtClean="0"/>
          </a:p>
          <a:p>
            <a:r>
              <a:rPr lang="sk-SK" sz="5100" dirty="0" err="1" smtClean="0"/>
              <a:t>Crop</a:t>
            </a:r>
            <a:r>
              <a:rPr lang="sk-SK" sz="5100" dirty="0" smtClean="0"/>
              <a:t> </a:t>
            </a:r>
            <a:r>
              <a:rPr lang="sk-SK" sz="5100" dirty="0" err="1" smtClean="0"/>
              <a:t>growing</a:t>
            </a:r>
            <a:r>
              <a:rPr lang="sk-SK" sz="5100" dirty="0" smtClean="0"/>
              <a:t>  </a:t>
            </a:r>
          </a:p>
          <a:p>
            <a:pPr>
              <a:buNone/>
            </a:pPr>
            <a:r>
              <a:rPr lang="sk-SK" sz="5100" dirty="0" smtClean="0"/>
              <a:t>  </a:t>
            </a:r>
            <a:r>
              <a:rPr lang="sk-SK" sz="5100" dirty="0" err="1" smtClean="0"/>
              <a:t>Food</a:t>
            </a:r>
            <a:r>
              <a:rPr lang="sk-SK" sz="5100" dirty="0" smtClean="0"/>
              <a:t> </a:t>
            </a:r>
            <a:r>
              <a:rPr lang="sk-SK" sz="5100" dirty="0" err="1"/>
              <a:t>P</a:t>
            </a:r>
            <a:r>
              <a:rPr lang="sk-SK" sz="5100" dirty="0" err="1" smtClean="0"/>
              <a:t>rocessing</a:t>
            </a:r>
            <a:r>
              <a:rPr lang="sk-SK" sz="5100" dirty="0" smtClean="0"/>
              <a:t> </a:t>
            </a:r>
            <a:r>
              <a:rPr lang="sk-SK" sz="5100" dirty="0" err="1" smtClean="0"/>
              <a:t>Industry</a:t>
            </a:r>
            <a:endParaRPr lang="sk-SK" sz="5100" dirty="0" smtClean="0"/>
          </a:p>
          <a:p>
            <a:r>
              <a:rPr lang="sk-SK" sz="5100" dirty="0" smtClean="0"/>
              <a:t>Meat </a:t>
            </a:r>
            <a:r>
              <a:rPr lang="sk-SK" sz="5100" dirty="0" err="1" smtClean="0"/>
              <a:t>processing</a:t>
            </a:r>
            <a:r>
              <a:rPr lang="sk-SK" sz="5100" dirty="0" smtClean="0"/>
              <a:t> and </a:t>
            </a:r>
            <a:r>
              <a:rPr lang="sk-SK" sz="5100" dirty="0" err="1" smtClean="0"/>
              <a:t>milk</a:t>
            </a:r>
            <a:r>
              <a:rPr lang="sk-SK" sz="5100" dirty="0" smtClean="0"/>
              <a:t> </a:t>
            </a:r>
            <a:r>
              <a:rPr lang="sk-SK" sz="5100" dirty="0" err="1" smtClean="0"/>
              <a:t>processing</a:t>
            </a:r>
            <a:endParaRPr lang="sk-SK" sz="5100" dirty="0" smtClean="0"/>
          </a:p>
          <a:p>
            <a:r>
              <a:rPr lang="sk-SK" sz="5100" dirty="0" err="1" smtClean="0"/>
              <a:t>Grain</a:t>
            </a:r>
            <a:r>
              <a:rPr lang="sk-SK" sz="5100" dirty="0" smtClean="0"/>
              <a:t> </a:t>
            </a:r>
            <a:r>
              <a:rPr lang="sk-SK" sz="5100" dirty="0" err="1" smtClean="0"/>
              <a:t>processing</a:t>
            </a:r>
            <a:r>
              <a:rPr lang="sk-SK" sz="5100" dirty="0" smtClean="0"/>
              <a:t> and </a:t>
            </a:r>
            <a:r>
              <a:rPr lang="sk-SK" sz="5100" dirty="0" err="1"/>
              <a:t>o</a:t>
            </a:r>
            <a:r>
              <a:rPr lang="sk-SK" sz="5100" dirty="0" err="1" smtClean="0"/>
              <a:t>ilseed</a:t>
            </a:r>
            <a:r>
              <a:rPr lang="sk-SK" sz="5100" dirty="0" smtClean="0"/>
              <a:t> </a:t>
            </a:r>
            <a:r>
              <a:rPr lang="sk-SK" sz="5100" dirty="0" err="1" smtClean="0"/>
              <a:t>processing</a:t>
            </a:r>
            <a:r>
              <a:rPr lang="sk-SK" sz="5100" dirty="0" smtClean="0"/>
              <a:t> </a:t>
            </a:r>
          </a:p>
          <a:p>
            <a:r>
              <a:rPr lang="sk-SK" sz="5100" dirty="0" err="1" smtClean="0"/>
              <a:t>Bakery</a:t>
            </a:r>
            <a:r>
              <a:rPr lang="sk-SK" sz="5100" dirty="0" smtClean="0"/>
              <a:t> </a:t>
            </a:r>
            <a:r>
              <a:rPr lang="sk-SK" sz="5100" dirty="0" err="1" smtClean="0"/>
              <a:t>industry</a:t>
            </a:r>
            <a:r>
              <a:rPr lang="sk-SK" sz="5100" dirty="0" smtClean="0"/>
              <a:t> and </a:t>
            </a:r>
            <a:r>
              <a:rPr lang="sk-SK" sz="5100" dirty="0" err="1" smtClean="0"/>
              <a:t>confectionary</a:t>
            </a:r>
            <a:r>
              <a:rPr lang="sk-SK" sz="5100" dirty="0" smtClean="0"/>
              <a:t> </a:t>
            </a:r>
            <a:r>
              <a:rPr lang="sk-SK" sz="5100" dirty="0" err="1" smtClean="0"/>
              <a:t>industry</a:t>
            </a:r>
            <a:r>
              <a:rPr lang="sk-SK" sz="5100" dirty="0" smtClean="0"/>
              <a:t> </a:t>
            </a:r>
          </a:p>
          <a:p>
            <a:r>
              <a:rPr lang="sk-SK" sz="5100" dirty="0" smtClean="0"/>
              <a:t> </a:t>
            </a:r>
            <a:r>
              <a:rPr lang="sk-SK" sz="5100" dirty="0" err="1" smtClean="0"/>
              <a:t>Infrastructure</a:t>
            </a:r>
            <a:r>
              <a:rPr lang="sk-SK" sz="5100" dirty="0" smtClean="0"/>
              <a:t> and </a:t>
            </a:r>
            <a:r>
              <a:rPr lang="sk-SK" sz="5100" dirty="0" err="1" smtClean="0"/>
              <a:t>logistic</a:t>
            </a:r>
            <a:r>
              <a:rPr lang="en-US" sz="5100" dirty="0" smtClean="0"/>
              <a:t>s</a:t>
            </a:r>
            <a:r>
              <a:rPr lang="sk-SK" sz="5100" dirty="0" smtClean="0"/>
              <a:t> </a:t>
            </a:r>
            <a:r>
              <a:rPr lang="sk-SK" sz="5100" dirty="0" err="1" smtClean="0"/>
              <a:t>of</a:t>
            </a:r>
            <a:r>
              <a:rPr lang="sk-SK" sz="5100" dirty="0" smtClean="0"/>
              <a:t> </a:t>
            </a:r>
            <a:r>
              <a:rPr lang="sk-SK" sz="5100" dirty="0" err="1" smtClean="0"/>
              <a:t>production</a:t>
            </a:r>
            <a:r>
              <a:rPr lang="sk-SK" sz="5100" dirty="0" smtClean="0"/>
              <a:t>                       (</a:t>
            </a:r>
            <a:r>
              <a:rPr lang="sk-SK" sz="5100" dirty="0" err="1" smtClean="0"/>
              <a:t>storage</a:t>
            </a:r>
            <a:r>
              <a:rPr lang="sk-SK" sz="5100" dirty="0" smtClean="0"/>
              <a:t>, </a:t>
            </a:r>
            <a:r>
              <a:rPr lang="sk-SK" sz="5100" dirty="0" err="1" smtClean="0"/>
              <a:t>packing</a:t>
            </a:r>
            <a:r>
              <a:rPr lang="sk-SK" sz="5100" dirty="0" smtClean="0"/>
              <a:t> </a:t>
            </a:r>
            <a:r>
              <a:rPr lang="en-US" sz="5100" dirty="0" smtClean="0"/>
              <a:t>etc.</a:t>
            </a:r>
            <a:r>
              <a:rPr lang="sk-SK" sz="5100" dirty="0" smtClean="0"/>
              <a:t>)</a:t>
            </a:r>
          </a:p>
          <a:p>
            <a:endParaRPr lang="sk-SK" sz="4500" dirty="0" smtClean="0"/>
          </a:p>
          <a:p>
            <a:pPr>
              <a:buNone/>
            </a:pPr>
            <a:endParaRPr lang="sk-SK" sz="5900" dirty="0" smtClean="0"/>
          </a:p>
          <a:p>
            <a:endParaRPr lang="sk-SK" dirty="0" smtClean="0"/>
          </a:p>
        </p:txBody>
      </p:sp>
      <p:cxnSp>
        <p:nvCxnSpPr>
          <p:cNvPr id="5" name="Rovná spojnica 6"/>
          <p:cNvCxnSpPr/>
          <p:nvPr/>
        </p:nvCxnSpPr>
        <p:spPr>
          <a:xfrm>
            <a:off x="2633031" y="1134737"/>
            <a:ext cx="3867795" cy="8247"/>
          </a:xfrm>
          <a:prstGeom prst="curvedConnector3">
            <a:avLst>
              <a:gd name="adj1" fmla="val 50000"/>
            </a:avLst>
          </a:prstGeom>
          <a:ln w="25400">
            <a:solidFill>
              <a:srgbClr val="00B050"/>
            </a:solidFill>
            <a:headEnd type="oval"/>
            <a:tailEnd type="oval"/>
          </a:ln>
          <a:effectLst>
            <a:outerShdw blurRad="50800" dist="38100" dir="5400000" algn="t" rotWithShape="0">
              <a:srgbClr val="00B050">
                <a:alpha val="40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Obrázok 7" descr="new-piktochart_block_1.jpeg"/>
          <p:cNvPicPr>
            <a:picLocks noChangeAspect="1"/>
          </p:cNvPicPr>
          <p:nvPr/>
        </p:nvPicPr>
        <p:blipFill>
          <a:blip r:embed="rId2"/>
          <a:srcRect l="63281" t="6250" r="31250" b="79167"/>
          <a:stretch>
            <a:fillRect/>
          </a:stretch>
        </p:blipFill>
        <p:spPr>
          <a:xfrm>
            <a:off x="357158" y="4000504"/>
            <a:ext cx="214314" cy="428628"/>
          </a:xfrm>
          <a:prstGeom prst="rect">
            <a:avLst/>
          </a:prstGeom>
        </p:spPr>
      </p:pic>
      <p:pic>
        <p:nvPicPr>
          <p:cNvPr id="9" name="Obrázok 8" descr="new-piktochart_block_1.jpeg"/>
          <p:cNvPicPr>
            <a:picLocks noChangeAspect="1"/>
          </p:cNvPicPr>
          <p:nvPr/>
        </p:nvPicPr>
        <p:blipFill>
          <a:blip r:embed="rId2"/>
          <a:srcRect l="63281" t="6250" r="31250" b="79167"/>
          <a:stretch>
            <a:fillRect/>
          </a:stretch>
        </p:blipFill>
        <p:spPr>
          <a:xfrm>
            <a:off x="428596" y="1428736"/>
            <a:ext cx="214314" cy="428628"/>
          </a:xfrm>
          <a:prstGeom prst="rect">
            <a:avLst/>
          </a:prstGeom>
        </p:spPr>
      </p:pic>
      <p:pic>
        <p:nvPicPr>
          <p:cNvPr id="10" name="Picture 7"/>
          <p:cNvPicPr>
            <a:picLocks noChangeAspect="1" noChangeArrowheads="1"/>
          </p:cNvPicPr>
          <p:nvPr/>
        </p:nvPicPr>
        <p:blipFill>
          <a:blip r:embed="rId3"/>
          <a:srcRect l="4886" r="16937"/>
          <a:stretch>
            <a:fillRect/>
          </a:stretch>
        </p:blipFill>
        <p:spPr bwMode="auto">
          <a:xfrm>
            <a:off x="7715272" y="428604"/>
            <a:ext cx="1012152" cy="78581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Our</a:t>
            </a:r>
            <a:r>
              <a:rPr lang="sk-SK" dirty="0" smtClean="0"/>
              <a:t> </a:t>
            </a:r>
            <a:r>
              <a:rPr lang="sk-SK" dirty="0" err="1"/>
              <a:t>a</a:t>
            </a:r>
            <a:r>
              <a:rPr lang="sk-SK" dirty="0" err="1" smtClean="0"/>
              <a:t>dvantages</a:t>
            </a:r>
            <a:r>
              <a:rPr lang="sk-SK" dirty="0" smtClean="0"/>
              <a:t> 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00634"/>
          </a:xfrm>
        </p:spPr>
        <p:txBody>
          <a:bodyPr>
            <a:normAutofit/>
          </a:bodyPr>
          <a:lstStyle/>
          <a:p>
            <a:r>
              <a:rPr lang="en-US" sz="2800" dirty="0" smtClean="0"/>
              <a:t>High-quality marketing information from our </a:t>
            </a:r>
            <a:r>
              <a:rPr lang="sk-SK" sz="2800" dirty="0" err="1" smtClean="0"/>
              <a:t>network</a:t>
            </a:r>
            <a:r>
              <a:rPr lang="sk-SK" sz="2800" dirty="0" smtClean="0"/>
              <a:t> </a:t>
            </a:r>
            <a:r>
              <a:rPr lang="sk-SK" sz="2800" dirty="0" err="1" smtClean="0"/>
              <a:t>of</a:t>
            </a:r>
            <a:r>
              <a:rPr lang="sk-SK" sz="2800" dirty="0" smtClean="0"/>
              <a:t>  </a:t>
            </a:r>
            <a:r>
              <a:rPr lang="en-US" sz="2800" dirty="0" smtClean="0"/>
              <a:t>partners and representatives in nearly every region of Russia and CIS countries</a:t>
            </a:r>
            <a:endParaRPr lang="sk-SK" sz="2800" dirty="0" smtClean="0"/>
          </a:p>
          <a:p>
            <a:r>
              <a:rPr lang="en-US" sz="2800" dirty="0" smtClean="0"/>
              <a:t>Narrow specialization and extensive experience in the field of agro-industrial complex</a:t>
            </a:r>
            <a:endParaRPr lang="sk-SK" sz="2800" dirty="0" smtClean="0"/>
          </a:p>
          <a:p>
            <a:r>
              <a:rPr lang="en-US" sz="2800" dirty="0"/>
              <a:t>A</a:t>
            </a:r>
            <a:r>
              <a:rPr lang="en-US" sz="2800" dirty="0" smtClean="0"/>
              <a:t>ccumulated </a:t>
            </a:r>
            <a:r>
              <a:rPr lang="sk-SK" sz="2800" dirty="0" err="1" smtClean="0"/>
              <a:t>professional</a:t>
            </a:r>
            <a:r>
              <a:rPr lang="sk-SK" sz="2800" dirty="0" smtClean="0"/>
              <a:t> </a:t>
            </a:r>
            <a:r>
              <a:rPr lang="en-US" sz="2800" dirty="0" smtClean="0"/>
              <a:t>experience is used to ensure the quality of services</a:t>
            </a:r>
            <a:r>
              <a:rPr lang="sk-SK" sz="2800" dirty="0" smtClean="0"/>
              <a:t>.</a:t>
            </a:r>
            <a:endParaRPr lang="sk-SK" sz="2800" dirty="0"/>
          </a:p>
        </p:txBody>
      </p:sp>
      <p:cxnSp>
        <p:nvCxnSpPr>
          <p:cNvPr id="5" name="Rovná spojnica 6"/>
          <p:cNvCxnSpPr/>
          <p:nvPr/>
        </p:nvCxnSpPr>
        <p:spPr>
          <a:xfrm>
            <a:off x="2786050" y="1142984"/>
            <a:ext cx="3571900" cy="1588"/>
          </a:xfrm>
          <a:prstGeom prst="curvedConnector3">
            <a:avLst>
              <a:gd name="adj1" fmla="val 50000"/>
            </a:avLst>
          </a:prstGeom>
          <a:ln w="25400">
            <a:solidFill>
              <a:srgbClr val="00B050"/>
            </a:solidFill>
            <a:headEnd type="oval"/>
            <a:tailEnd type="oval"/>
          </a:ln>
          <a:effectLst>
            <a:outerShdw blurRad="50800" dist="38100" dir="5400000" algn="t" rotWithShape="0">
              <a:srgbClr val="00B050">
                <a:alpha val="40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7"/>
          <p:cNvPicPr>
            <a:picLocks noChangeAspect="1" noChangeArrowheads="1"/>
          </p:cNvPicPr>
          <p:nvPr/>
        </p:nvPicPr>
        <p:blipFill>
          <a:blip r:embed="rId2"/>
          <a:srcRect l="4886" r="16937"/>
          <a:stretch>
            <a:fillRect/>
          </a:stretch>
        </p:blipFill>
        <p:spPr bwMode="auto">
          <a:xfrm>
            <a:off x="7715272" y="357166"/>
            <a:ext cx="1012152" cy="78581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International</a:t>
            </a:r>
            <a:r>
              <a:rPr lang="sk-SK" dirty="0" smtClean="0"/>
              <a:t> </a:t>
            </a:r>
            <a:r>
              <a:rPr lang="sk-SK" dirty="0" err="1" smtClean="0"/>
              <a:t>clients</a:t>
            </a:r>
            <a:r>
              <a:rPr lang="sk-SK" dirty="0" smtClean="0"/>
              <a:t> 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28596" y="1428736"/>
            <a:ext cx="8258204" cy="4625989"/>
          </a:xfrm>
        </p:spPr>
        <p:txBody>
          <a:bodyPr numCol="2" spcCol="540000">
            <a:normAutofit fontScale="92500" lnSpcReduction="20000"/>
          </a:bodyPr>
          <a:lstStyle/>
          <a:p>
            <a:pPr>
              <a:buNone/>
            </a:pPr>
            <a:r>
              <a:rPr lang="sk-SK" sz="2400" dirty="0" smtClean="0"/>
              <a:t>      </a:t>
            </a:r>
            <a:r>
              <a:rPr lang="sk-SK" sz="2600" u="sng" dirty="0" err="1" smtClean="0"/>
              <a:t>Institu</a:t>
            </a:r>
            <a:r>
              <a:rPr lang="en-US" sz="2600" u="sng" dirty="0" smtClean="0"/>
              <a:t>t</a:t>
            </a:r>
            <a:r>
              <a:rPr lang="sk-SK" sz="2600" u="sng" dirty="0" err="1" smtClean="0"/>
              <a:t>ional</a:t>
            </a:r>
            <a:r>
              <a:rPr lang="sk-SK" sz="2600" u="sng" dirty="0" smtClean="0"/>
              <a:t> </a:t>
            </a:r>
            <a:r>
              <a:rPr lang="sk-SK" sz="2600" u="sng" dirty="0" err="1" smtClean="0"/>
              <a:t>clients</a:t>
            </a:r>
            <a:r>
              <a:rPr lang="sk-SK" sz="2600" u="sng" dirty="0" smtClean="0"/>
              <a:t> </a:t>
            </a:r>
          </a:p>
          <a:p>
            <a:r>
              <a:rPr lang="sk-SK" sz="2600" dirty="0" err="1" smtClean="0"/>
              <a:t>British</a:t>
            </a:r>
            <a:r>
              <a:rPr lang="sk-SK" sz="2600" dirty="0" smtClean="0"/>
              <a:t> </a:t>
            </a:r>
            <a:r>
              <a:rPr lang="sk-SK" sz="2600" dirty="0" err="1" smtClean="0"/>
              <a:t>Know</a:t>
            </a:r>
            <a:r>
              <a:rPr lang="sk-SK" sz="2600" dirty="0" smtClean="0"/>
              <a:t> – </a:t>
            </a:r>
            <a:r>
              <a:rPr lang="sk-SK" sz="2600" dirty="0" err="1" smtClean="0"/>
              <a:t>How</a:t>
            </a:r>
            <a:r>
              <a:rPr lang="sk-SK" sz="2600" dirty="0" smtClean="0"/>
              <a:t> </a:t>
            </a:r>
            <a:r>
              <a:rPr lang="sk-SK" sz="2600" dirty="0" err="1" smtClean="0"/>
              <a:t>Fund</a:t>
            </a:r>
            <a:r>
              <a:rPr lang="sk-SK" sz="2600" dirty="0" smtClean="0"/>
              <a:t> (DIFD - Department </a:t>
            </a:r>
            <a:r>
              <a:rPr lang="sk-SK" sz="2600" dirty="0" err="1" smtClean="0"/>
              <a:t>for</a:t>
            </a:r>
            <a:r>
              <a:rPr lang="sk-SK" sz="2600" dirty="0"/>
              <a:t> </a:t>
            </a:r>
            <a:r>
              <a:rPr lang="sk-SK" sz="2600" dirty="0" err="1" smtClean="0"/>
              <a:t>International</a:t>
            </a:r>
            <a:r>
              <a:rPr lang="sk-SK" sz="2600" dirty="0" smtClean="0"/>
              <a:t> </a:t>
            </a:r>
            <a:r>
              <a:rPr lang="sk-SK" sz="2600" dirty="0" err="1" smtClean="0"/>
              <a:t>Development</a:t>
            </a:r>
            <a:endParaRPr lang="sk-SK" sz="2600" dirty="0">
              <a:hlinkClick r:id="rId2"/>
            </a:endParaRPr>
          </a:p>
          <a:p>
            <a:r>
              <a:rPr lang="sk-SK" sz="2600" dirty="0" smtClean="0"/>
              <a:t>TACIS </a:t>
            </a:r>
            <a:r>
              <a:rPr lang="sk-SK" sz="2600" dirty="0" err="1" smtClean="0"/>
              <a:t>projects</a:t>
            </a:r>
            <a:r>
              <a:rPr lang="sk-SK" sz="2600" dirty="0" smtClean="0"/>
              <a:t> </a:t>
            </a:r>
          </a:p>
          <a:p>
            <a:r>
              <a:rPr lang="sk-SK" sz="2600" dirty="0" smtClean="0"/>
              <a:t>U.S. </a:t>
            </a:r>
            <a:r>
              <a:rPr lang="sk-SK" sz="2600" dirty="0" err="1" smtClean="0"/>
              <a:t>Agency</a:t>
            </a:r>
            <a:r>
              <a:rPr lang="sk-SK" sz="2600" dirty="0" smtClean="0"/>
              <a:t> </a:t>
            </a:r>
            <a:r>
              <a:rPr lang="sk-SK" sz="2600" dirty="0" err="1" smtClean="0"/>
              <a:t>for</a:t>
            </a:r>
            <a:r>
              <a:rPr lang="sk-SK" sz="2600" dirty="0" smtClean="0"/>
              <a:t> </a:t>
            </a:r>
            <a:r>
              <a:rPr lang="sk-SK" sz="2600" dirty="0" err="1" smtClean="0"/>
              <a:t>International</a:t>
            </a:r>
            <a:r>
              <a:rPr lang="sk-SK" sz="2600" dirty="0" smtClean="0"/>
              <a:t> </a:t>
            </a:r>
            <a:r>
              <a:rPr lang="sk-SK" sz="2600" dirty="0" err="1" smtClean="0"/>
              <a:t>Development</a:t>
            </a:r>
            <a:r>
              <a:rPr lang="sk-SK" sz="2600" dirty="0"/>
              <a:t> </a:t>
            </a:r>
            <a:r>
              <a:rPr lang="sk-SK" sz="2600" dirty="0" smtClean="0"/>
              <a:t>–USAID</a:t>
            </a:r>
          </a:p>
          <a:p>
            <a:r>
              <a:rPr lang="sk-SK" sz="2600" dirty="0" smtClean="0"/>
              <a:t>TEMPUS </a:t>
            </a:r>
            <a:r>
              <a:rPr lang="sk-SK" sz="2600" dirty="0" err="1" smtClean="0"/>
              <a:t>project</a:t>
            </a:r>
            <a:r>
              <a:rPr lang="sk-SK" sz="2600" dirty="0" smtClean="0"/>
              <a:t> - Slovak </a:t>
            </a:r>
            <a:r>
              <a:rPr lang="sk-SK" sz="2600" dirty="0" err="1" smtClean="0"/>
              <a:t>University</a:t>
            </a:r>
            <a:r>
              <a:rPr lang="sk-SK" sz="2600" dirty="0" smtClean="0"/>
              <a:t> </a:t>
            </a:r>
            <a:r>
              <a:rPr lang="sk-SK" sz="2600" dirty="0" err="1" smtClean="0"/>
              <a:t>of</a:t>
            </a:r>
            <a:r>
              <a:rPr lang="sk-SK" sz="2600" dirty="0" smtClean="0"/>
              <a:t> </a:t>
            </a:r>
            <a:r>
              <a:rPr lang="sk-SK" sz="2600" dirty="0" err="1" smtClean="0"/>
              <a:t>Agriculture</a:t>
            </a:r>
            <a:r>
              <a:rPr lang="sk-SK" sz="2600" dirty="0" smtClean="0"/>
              <a:t>, </a:t>
            </a:r>
            <a:r>
              <a:rPr lang="sk-SK" sz="2600" dirty="0" err="1" smtClean="0"/>
              <a:t>Saint</a:t>
            </a:r>
            <a:r>
              <a:rPr lang="sk-SK" sz="2600" dirty="0" smtClean="0"/>
              <a:t>- </a:t>
            </a:r>
            <a:r>
              <a:rPr lang="sk-SK" sz="2600" dirty="0" err="1" smtClean="0"/>
              <a:t>Petersburg</a:t>
            </a:r>
            <a:r>
              <a:rPr lang="sk-SK" sz="2600" dirty="0" smtClean="0"/>
              <a:t> </a:t>
            </a:r>
            <a:r>
              <a:rPr lang="sk-SK" sz="2600" dirty="0" err="1" smtClean="0"/>
              <a:t>Agrarian</a:t>
            </a:r>
            <a:r>
              <a:rPr lang="sk-SK" sz="2600" dirty="0" smtClean="0"/>
              <a:t> </a:t>
            </a:r>
            <a:r>
              <a:rPr lang="sk-SK" sz="2600" dirty="0" err="1" smtClean="0"/>
              <a:t>University</a:t>
            </a:r>
            <a:r>
              <a:rPr lang="sk-SK" sz="2600" dirty="0" smtClean="0"/>
              <a:t>  </a:t>
            </a:r>
          </a:p>
          <a:p>
            <a:pPr>
              <a:buNone/>
            </a:pPr>
            <a:endParaRPr lang="sk-SK" sz="2400" dirty="0"/>
          </a:p>
          <a:p>
            <a:pPr>
              <a:buNone/>
            </a:pPr>
            <a:endParaRPr lang="sk-SK" sz="2400" dirty="0" smtClean="0"/>
          </a:p>
          <a:p>
            <a:pPr>
              <a:buNone/>
            </a:pPr>
            <a:r>
              <a:rPr lang="sk-SK" sz="2600" dirty="0" smtClean="0"/>
              <a:t>     </a:t>
            </a:r>
            <a:r>
              <a:rPr lang="sk-SK" sz="2600" u="sng" dirty="0" smtClean="0"/>
              <a:t> </a:t>
            </a:r>
            <a:r>
              <a:rPr lang="sk-SK" sz="2600" u="sng" dirty="0" err="1" smtClean="0"/>
              <a:t>Private</a:t>
            </a:r>
            <a:r>
              <a:rPr lang="sk-SK" sz="2600" u="sng" dirty="0" smtClean="0"/>
              <a:t> </a:t>
            </a:r>
            <a:r>
              <a:rPr lang="sk-SK" sz="2600" u="sng" dirty="0" err="1" smtClean="0"/>
              <a:t>clients</a:t>
            </a:r>
            <a:r>
              <a:rPr lang="sk-SK" sz="2600" u="sng" dirty="0" smtClean="0"/>
              <a:t> </a:t>
            </a:r>
          </a:p>
          <a:p>
            <a:pPr>
              <a:lnSpc>
                <a:spcPct val="80000"/>
              </a:lnSpc>
            </a:pPr>
            <a:r>
              <a:rPr lang="en-US" sz="2600" dirty="0" smtClean="0">
                <a:solidFill>
                  <a:srgbClr val="000000"/>
                </a:solidFill>
              </a:rPr>
              <a:t>Atria Group (</a:t>
            </a:r>
            <a:r>
              <a:rPr lang="sk-SK" sz="2600" dirty="0" err="1" smtClean="0">
                <a:solidFill>
                  <a:srgbClr val="000000"/>
                </a:solidFill>
              </a:rPr>
              <a:t>Finland</a:t>
            </a:r>
            <a:r>
              <a:rPr lang="en-US" sz="2600" dirty="0" smtClean="0">
                <a:solidFill>
                  <a:srgbClr val="000000"/>
                </a:solidFill>
              </a:rPr>
              <a:t>)</a:t>
            </a:r>
          </a:p>
          <a:p>
            <a:pPr>
              <a:lnSpc>
                <a:spcPct val="80000"/>
              </a:lnSpc>
            </a:pPr>
            <a:r>
              <a:rPr lang="ru-RU" sz="2600" dirty="0" smtClean="0">
                <a:solidFill>
                  <a:srgbClr val="000000"/>
                </a:solidFill>
              </a:rPr>
              <a:t>Boston Consulting Group (</a:t>
            </a:r>
            <a:r>
              <a:rPr lang="sk-SK" sz="2600" dirty="0" smtClean="0">
                <a:solidFill>
                  <a:srgbClr val="000000"/>
                </a:solidFill>
              </a:rPr>
              <a:t>USA</a:t>
            </a:r>
            <a:r>
              <a:rPr lang="ru-RU" sz="2600" dirty="0" smtClean="0">
                <a:solidFill>
                  <a:srgbClr val="000000"/>
                </a:solidFill>
              </a:rPr>
              <a:t>)</a:t>
            </a:r>
            <a:endParaRPr lang="sk-SK" sz="2600" dirty="0" smtClean="0">
              <a:solidFill>
                <a:srgbClr val="000000"/>
              </a:solidFill>
            </a:endParaRPr>
          </a:p>
          <a:p>
            <a:pPr>
              <a:lnSpc>
                <a:spcPct val="80000"/>
              </a:lnSpc>
            </a:pPr>
            <a:r>
              <a:rPr lang="sk-SK" sz="2600" dirty="0" err="1" smtClean="0">
                <a:solidFill>
                  <a:srgbClr val="000000"/>
                </a:solidFill>
              </a:rPr>
              <a:t>Delphy</a:t>
            </a:r>
            <a:r>
              <a:rPr lang="sk-SK" sz="2600" dirty="0" smtClean="0">
                <a:solidFill>
                  <a:srgbClr val="000000"/>
                </a:solidFill>
              </a:rPr>
              <a:t> (NL)</a:t>
            </a:r>
            <a:endParaRPr lang="en-US" sz="2600" dirty="0" smtClean="0">
              <a:solidFill>
                <a:srgbClr val="000000"/>
              </a:solidFill>
            </a:endParaRPr>
          </a:p>
          <a:p>
            <a:pPr>
              <a:lnSpc>
                <a:spcPct val="80000"/>
              </a:lnSpc>
            </a:pPr>
            <a:r>
              <a:rPr lang="ru-RU" sz="2600" dirty="0" smtClean="0">
                <a:solidFill>
                  <a:srgbClr val="000000"/>
                </a:solidFill>
              </a:rPr>
              <a:t>Euromonitor International</a:t>
            </a:r>
            <a:r>
              <a:rPr lang="sk-SK" sz="2600" dirty="0">
                <a:solidFill>
                  <a:srgbClr val="000000"/>
                </a:solidFill>
              </a:rPr>
              <a:t> </a:t>
            </a:r>
            <a:r>
              <a:rPr lang="en-US" sz="2600" dirty="0" smtClean="0">
                <a:solidFill>
                  <a:srgbClr val="000000"/>
                </a:solidFill>
              </a:rPr>
              <a:t>(</a:t>
            </a:r>
            <a:r>
              <a:rPr lang="sk-SK" sz="2600" dirty="0" smtClean="0">
                <a:solidFill>
                  <a:srgbClr val="000000"/>
                </a:solidFill>
              </a:rPr>
              <a:t>GB</a:t>
            </a:r>
            <a:r>
              <a:rPr lang="en-US" sz="2600" dirty="0" smtClean="0">
                <a:solidFill>
                  <a:srgbClr val="000000"/>
                </a:solidFill>
              </a:rPr>
              <a:t>)</a:t>
            </a:r>
          </a:p>
          <a:p>
            <a:pPr>
              <a:lnSpc>
                <a:spcPct val="80000"/>
              </a:lnSpc>
            </a:pPr>
            <a:r>
              <a:rPr lang="en-US" sz="2600" dirty="0" err="1" smtClean="0">
                <a:solidFill>
                  <a:srgbClr val="000000"/>
                </a:solidFill>
              </a:rPr>
              <a:t>Orrani</a:t>
            </a:r>
            <a:r>
              <a:rPr lang="en-US" sz="2600" dirty="0" smtClean="0">
                <a:solidFill>
                  <a:srgbClr val="000000"/>
                </a:solidFill>
              </a:rPr>
              <a:t> Consulting</a:t>
            </a:r>
            <a:r>
              <a:rPr lang="ru-RU" sz="2600" dirty="0" smtClean="0">
                <a:solidFill>
                  <a:srgbClr val="000000"/>
                </a:solidFill>
              </a:rPr>
              <a:t> (</a:t>
            </a:r>
            <a:r>
              <a:rPr lang="sk-SK" sz="2600" dirty="0" smtClean="0">
                <a:solidFill>
                  <a:srgbClr val="000000"/>
                </a:solidFill>
              </a:rPr>
              <a:t>GB</a:t>
            </a:r>
            <a:r>
              <a:rPr lang="ru-RU" sz="2600" dirty="0" smtClean="0">
                <a:solidFill>
                  <a:srgbClr val="000000"/>
                </a:solidFill>
              </a:rPr>
              <a:t>)</a:t>
            </a:r>
          </a:p>
          <a:p>
            <a:pPr>
              <a:lnSpc>
                <a:spcPct val="80000"/>
              </a:lnSpc>
            </a:pPr>
            <a:r>
              <a:rPr lang="ru-RU" sz="2600" dirty="0" smtClean="0">
                <a:solidFill>
                  <a:srgbClr val="000000"/>
                </a:solidFill>
              </a:rPr>
              <a:t>Produkt&amp;Markt (</a:t>
            </a:r>
            <a:r>
              <a:rPr lang="sk-SK" sz="2600" dirty="0" err="1" smtClean="0">
                <a:solidFill>
                  <a:srgbClr val="000000"/>
                </a:solidFill>
              </a:rPr>
              <a:t>Germany</a:t>
            </a:r>
            <a:r>
              <a:rPr lang="ru-RU" sz="2600" dirty="0" smtClean="0">
                <a:solidFill>
                  <a:srgbClr val="000000"/>
                </a:solidFill>
              </a:rPr>
              <a:t>)</a:t>
            </a:r>
            <a:endParaRPr lang="en-US" sz="2600" dirty="0" smtClean="0">
              <a:solidFill>
                <a:srgbClr val="000000"/>
              </a:solidFill>
            </a:endParaRPr>
          </a:p>
          <a:p>
            <a:pPr>
              <a:lnSpc>
                <a:spcPct val="80000"/>
              </a:lnSpc>
            </a:pPr>
            <a:r>
              <a:rPr lang="ru-RU" sz="2600" dirty="0" smtClean="0">
                <a:solidFill>
                  <a:srgbClr val="000000"/>
                </a:solidFill>
              </a:rPr>
              <a:t>Raisio (</a:t>
            </a:r>
            <a:r>
              <a:rPr lang="sk-SK" sz="2600" dirty="0" err="1" smtClean="0">
                <a:solidFill>
                  <a:srgbClr val="000000"/>
                </a:solidFill>
              </a:rPr>
              <a:t>Finland</a:t>
            </a:r>
            <a:r>
              <a:rPr lang="ru-RU" sz="2600" dirty="0" smtClean="0">
                <a:solidFill>
                  <a:srgbClr val="000000"/>
                </a:solidFill>
              </a:rPr>
              <a:t>)</a:t>
            </a:r>
            <a:endParaRPr lang="en-US" sz="2600" dirty="0" smtClean="0">
              <a:solidFill>
                <a:srgbClr val="000000"/>
              </a:solidFill>
            </a:endParaRPr>
          </a:p>
          <a:p>
            <a:pPr>
              <a:buNone/>
            </a:pPr>
            <a:endParaRPr lang="sk-SK" dirty="0" smtClean="0"/>
          </a:p>
          <a:p>
            <a:pPr>
              <a:buNone/>
            </a:pPr>
            <a:endParaRPr lang="sk-SK" dirty="0"/>
          </a:p>
        </p:txBody>
      </p:sp>
      <p:pic>
        <p:nvPicPr>
          <p:cNvPr id="5" name="Obrázok 4" descr="ko kokwok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29388" y="5429264"/>
            <a:ext cx="1013959" cy="357190"/>
          </a:xfrm>
          <a:prstGeom prst="rect">
            <a:avLst/>
          </a:prstGeom>
        </p:spPr>
      </p:pic>
      <p:pic>
        <p:nvPicPr>
          <p:cNvPr id="6" name="Obrázok 5" descr="dfvdsvdsv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43834" y="6072206"/>
            <a:ext cx="1285884" cy="508996"/>
          </a:xfrm>
          <a:prstGeom prst="rect">
            <a:avLst/>
          </a:prstGeom>
        </p:spPr>
      </p:pic>
      <p:pic>
        <p:nvPicPr>
          <p:cNvPr id="7" name="Obrázok 6" descr="grgrg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57818" y="6429396"/>
            <a:ext cx="1006935" cy="285752"/>
          </a:xfrm>
          <a:prstGeom prst="rect">
            <a:avLst/>
          </a:prstGeom>
        </p:spPr>
      </p:pic>
      <p:pic>
        <p:nvPicPr>
          <p:cNvPr id="8" name="Obrázok 7" descr="nztnztnt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357818" y="5429264"/>
            <a:ext cx="738274" cy="442965"/>
          </a:xfrm>
          <a:prstGeom prst="rect">
            <a:avLst/>
          </a:prstGeom>
        </p:spPr>
      </p:pic>
      <p:pic>
        <p:nvPicPr>
          <p:cNvPr id="9" name="Obrázok 8" descr="wejfwejfeiw.pn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572264" y="6143644"/>
            <a:ext cx="922745" cy="433410"/>
          </a:xfrm>
          <a:prstGeom prst="rect">
            <a:avLst/>
          </a:prstGeom>
        </p:spPr>
      </p:pic>
      <p:pic>
        <p:nvPicPr>
          <p:cNvPr id="10" name="Obrázok 9" descr="popopo.pn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214942" y="6000768"/>
            <a:ext cx="1203176" cy="352446"/>
          </a:xfrm>
          <a:prstGeom prst="rect">
            <a:avLst/>
          </a:prstGeom>
        </p:spPr>
      </p:pic>
      <p:cxnSp>
        <p:nvCxnSpPr>
          <p:cNvPr id="11" name="Rovná spojnica 6"/>
          <p:cNvCxnSpPr/>
          <p:nvPr/>
        </p:nvCxnSpPr>
        <p:spPr>
          <a:xfrm>
            <a:off x="2214546" y="1142984"/>
            <a:ext cx="4643470" cy="1588"/>
          </a:xfrm>
          <a:prstGeom prst="curvedConnector3">
            <a:avLst>
              <a:gd name="adj1" fmla="val 50000"/>
            </a:avLst>
          </a:prstGeom>
          <a:ln w="25400">
            <a:solidFill>
              <a:srgbClr val="00B050"/>
            </a:solidFill>
            <a:headEnd type="oval"/>
            <a:tailEnd type="oval"/>
          </a:ln>
          <a:effectLst>
            <a:outerShdw blurRad="50800" dist="38100" dir="5400000" algn="t" rotWithShape="0">
              <a:srgbClr val="00B050">
                <a:alpha val="40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Obrázok 13" descr="sncsakcnasknc.jpg"/>
          <p:cNvPicPr>
            <a:picLocks noChangeAspect="1"/>
          </p:cNvPicPr>
          <p:nvPr/>
        </p:nvPicPr>
        <p:blipFill>
          <a:blip r:embed="rId9"/>
          <a:srcRect t="17241" b="22413"/>
          <a:stretch>
            <a:fillRect/>
          </a:stretch>
        </p:blipFill>
        <p:spPr>
          <a:xfrm>
            <a:off x="357158" y="5429264"/>
            <a:ext cx="1657352" cy="500066"/>
          </a:xfrm>
          <a:prstGeom prst="rect">
            <a:avLst/>
          </a:prstGeom>
        </p:spPr>
      </p:pic>
      <p:pic>
        <p:nvPicPr>
          <p:cNvPr id="16" name="Obrázok 15" descr="tactic.png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85786" y="6000768"/>
            <a:ext cx="1071570" cy="648979"/>
          </a:xfrm>
          <a:prstGeom prst="rect">
            <a:avLst/>
          </a:prstGeom>
        </p:spPr>
      </p:pic>
      <p:pic>
        <p:nvPicPr>
          <p:cNvPr id="17" name="Obrázok 16" descr="vfdvfdv.jpg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3357554" y="5643578"/>
            <a:ext cx="857256" cy="857256"/>
          </a:xfrm>
          <a:prstGeom prst="rect">
            <a:avLst/>
          </a:prstGeom>
        </p:spPr>
      </p:pic>
      <p:pic>
        <p:nvPicPr>
          <p:cNvPr id="18" name="Obrázok 17" descr="new-piktochart_block_1.jpeg"/>
          <p:cNvPicPr>
            <a:picLocks noChangeAspect="1"/>
          </p:cNvPicPr>
          <p:nvPr/>
        </p:nvPicPr>
        <p:blipFill>
          <a:blip r:embed="rId12"/>
          <a:srcRect l="63281" t="6250" r="31250" b="79167"/>
          <a:stretch>
            <a:fillRect/>
          </a:stretch>
        </p:blipFill>
        <p:spPr>
          <a:xfrm>
            <a:off x="4857752" y="1357298"/>
            <a:ext cx="214314" cy="428628"/>
          </a:xfrm>
          <a:prstGeom prst="rect">
            <a:avLst/>
          </a:prstGeom>
        </p:spPr>
      </p:pic>
      <p:pic>
        <p:nvPicPr>
          <p:cNvPr id="19" name="Obrázok 18" descr="new-piktochart_block_1.jpeg"/>
          <p:cNvPicPr>
            <a:picLocks noChangeAspect="1"/>
          </p:cNvPicPr>
          <p:nvPr/>
        </p:nvPicPr>
        <p:blipFill>
          <a:blip r:embed="rId12"/>
          <a:srcRect l="63281" t="6250" r="31250" b="79167"/>
          <a:stretch>
            <a:fillRect/>
          </a:stretch>
        </p:blipFill>
        <p:spPr>
          <a:xfrm>
            <a:off x="571472" y="1357298"/>
            <a:ext cx="214314" cy="428628"/>
          </a:xfrm>
          <a:prstGeom prst="rect">
            <a:avLst/>
          </a:prstGeom>
        </p:spPr>
      </p:pic>
      <p:pic>
        <p:nvPicPr>
          <p:cNvPr id="20" name="Obrázok 19" descr="Delphy_logo_rgb_3-briefpapier.jpg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786710" y="5357826"/>
            <a:ext cx="871540" cy="474741"/>
          </a:xfrm>
          <a:prstGeom prst="rect">
            <a:avLst/>
          </a:prstGeom>
        </p:spPr>
      </p:pic>
      <p:pic>
        <p:nvPicPr>
          <p:cNvPr id="21" name="Picture 7"/>
          <p:cNvPicPr>
            <a:picLocks noChangeAspect="1" noChangeArrowheads="1"/>
          </p:cNvPicPr>
          <p:nvPr/>
        </p:nvPicPr>
        <p:blipFill>
          <a:blip r:embed="rId14"/>
          <a:srcRect l="4886" r="16937"/>
          <a:stretch>
            <a:fillRect/>
          </a:stretch>
        </p:blipFill>
        <p:spPr bwMode="auto">
          <a:xfrm>
            <a:off x="7715272" y="357166"/>
            <a:ext cx="1012152" cy="78581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22" name="Obrázok 21" descr="1382529829_tempus.jpg"/>
          <p:cNvPicPr>
            <a:picLocks noChangeAspect="1"/>
          </p:cNvPicPr>
          <p:nvPr/>
        </p:nvPicPr>
        <p:blipFill>
          <a:blip r:embed="rId15"/>
          <a:srcRect l="23750" t="8397" r="25625" b="11450"/>
          <a:stretch>
            <a:fillRect/>
          </a:stretch>
        </p:blipFill>
        <p:spPr>
          <a:xfrm>
            <a:off x="2071670" y="5429264"/>
            <a:ext cx="1171073" cy="121444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Russian</a:t>
            </a:r>
            <a:r>
              <a:rPr lang="sk-SK" dirty="0" smtClean="0"/>
              <a:t> </a:t>
            </a:r>
            <a:r>
              <a:rPr lang="sk-SK" dirty="0" err="1" smtClean="0"/>
              <a:t>clients</a:t>
            </a:r>
            <a:r>
              <a:rPr lang="sk-SK" dirty="0" smtClean="0"/>
              <a:t> 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158" y="1643050"/>
            <a:ext cx="8501122" cy="5214950"/>
          </a:xfrm>
        </p:spPr>
        <p:txBody>
          <a:bodyPr numCol="2" spcCol="468000">
            <a:normAutofit fontScale="62500" lnSpcReduction="20000"/>
          </a:bodyPr>
          <a:lstStyle/>
          <a:p>
            <a:pPr>
              <a:buNone/>
            </a:pPr>
            <a:r>
              <a:rPr lang="sk-SK" sz="3800" dirty="0" smtClean="0"/>
              <a:t>     </a:t>
            </a:r>
            <a:r>
              <a:rPr lang="sk-SK" sz="3800" u="sng" dirty="0" err="1" smtClean="0"/>
              <a:t>Institu</a:t>
            </a:r>
            <a:r>
              <a:rPr lang="en-US" sz="3800" u="sng" dirty="0" smtClean="0"/>
              <a:t>t</a:t>
            </a:r>
            <a:r>
              <a:rPr lang="sk-SK" sz="3800" u="sng" dirty="0" err="1" smtClean="0"/>
              <a:t>ional</a:t>
            </a:r>
            <a:r>
              <a:rPr lang="sk-SK" sz="3800" u="sng" dirty="0" smtClean="0"/>
              <a:t> </a:t>
            </a:r>
            <a:r>
              <a:rPr lang="sk-SK" sz="3800" u="sng" dirty="0" err="1" smtClean="0"/>
              <a:t>clients</a:t>
            </a:r>
            <a:r>
              <a:rPr lang="sk-SK" sz="3800" u="sng" dirty="0" smtClean="0"/>
              <a:t> </a:t>
            </a:r>
          </a:p>
          <a:p>
            <a:r>
              <a:rPr lang="sk-SK" sz="3800" dirty="0" err="1" smtClean="0"/>
              <a:t>Government</a:t>
            </a:r>
            <a:r>
              <a:rPr lang="sk-SK" sz="3800" dirty="0" smtClean="0"/>
              <a:t> </a:t>
            </a:r>
            <a:r>
              <a:rPr lang="sk-SK" sz="3800" dirty="0" err="1" smtClean="0"/>
              <a:t>of</a:t>
            </a:r>
            <a:r>
              <a:rPr lang="sk-SK" sz="3800" dirty="0" smtClean="0"/>
              <a:t> Leningrad </a:t>
            </a:r>
            <a:r>
              <a:rPr lang="sk-SK" sz="3800" dirty="0" err="1" smtClean="0"/>
              <a:t>region</a:t>
            </a:r>
            <a:endParaRPr lang="sk-SK" sz="3800" dirty="0" smtClean="0"/>
          </a:p>
          <a:p>
            <a:r>
              <a:rPr lang="sk-SK" sz="3800" dirty="0" err="1" smtClean="0"/>
              <a:t>Administration</a:t>
            </a:r>
            <a:r>
              <a:rPr lang="sk-SK" sz="3800" dirty="0" smtClean="0"/>
              <a:t> </a:t>
            </a:r>
            <a:r>
              <a:rPr lang="sk-SK" sz="3800" dirty="0" err="1" smtClean="0"/>
              <a:t>of</a:t>
            </a:r>
            <a:r>
              <a:rPr lang="sk-SK" sz="3800" dirty="0" smtClean="0"/>
              <a:t> </a:t>
            </a:r>
            <a:r>
              <a:rPr lang="sk-SK" sz="3800" dirty="0" err="1" smtClean="0"/>
              <a:t>Vologda</a:t>
            </a:r>
            <a:r>
              <a:rPr lang="sk-SK" sz="3800" dirty="0" smtClean="0"/>
              <a:t> </a:t>
            </a:r>
            <a:r>
              <a:rPr lang="sk-SK" sz="3800" dirty="0" err="1" smtClean="0"/>
              <a:t>region</a:t>
            </a:r>
            <a:endParaRPr lang="sk-SK" sz="3800" dirty="0" smtClean="0"/>
          </a:p>
          <a:p>
            <a:r>
              <a:rPr lang="sk-SK" sz="3800" dirty="0" err="1" smtClean="0"/>
              <a:t>Government</a:t>
            </a:r>
            <a:r>
              <a:rPr lang="sk-SK" sz="3800" dirty="0" smtClean="0"/>
              <a:t> </a:t>
            </a:r>
            <a:r>
              <a:rPr lang="sk-SK" sz="3800" dirty="0" err="1" smtClean="0"/>
              <a:t>of</a:t>
            </a:r>
            <a:r>
              <a:rPr lang="sk-SK" sz="3800" dirty="0" smtClean="0"/>
              <a:t> </a:t>
            </a:r>
            <a:r>
              <a:rPr lang="sk-SK" sz="3800" dirty="0" err="1" smtClean="0"/>
              <a:t>Republic</a:t>
            </a:r>
            <a:r>
              <a:rPr lang="sk-SK" sz="3800" dirty="0" smtClean="0"/>
              <a:t> </a:t>
            </a:r>
          </a:p>
          <a:p>
            <a:pPr>
              <a:buNone/>
            </a:pPr>
            <a:r>
              <a:rPr lang="sk-SK" sz="3800" dirty="0" smtClean="0"/>
              <a:t>     </a:t>
            </a:r>
            <a:r>
              <a:rPr lang="sk-SK" sz="3800" dirty="0" err="1" smtClean="0"/>
              <a:t>of</a:t>
            </a:r>
            <a:r>
              <a:rPr lang="sk-SK" sz="3800" dirty="0" smtClean="0"/>
              <a:t> </a:t>
            </a:r>
            <a:r>
              <a:rPr lang="sk-SK" sz="3800" dirty="0" err="1" smtClean="0"/>
              <a:t>Karelia</a:t>
            </a:r>
            <a:endParaRPr lang="sk-SK" sz="3800" dirty="0" smtClean="0"/>
          </a:p>
          <a:p>
            <a:r>
              <a:rPr lang="sk-SK" sz="3800" dirty="0" err="1" smtClean="0"/>
              <a:t>Government</a:t>
            </a:r>
            <a:r>
              <a:rPr lang="sk-SK" sz="3800" dirty="0" smtClean="0"/>
              <a:t> </a:t>
            </a:r>
            <a:r>
              <a:rPr lang="sk-SK" sz="3800" dirty="0" err="1" smtClean="0"/>
              <a:t>of</a:t>
            </a:r>
            <a:r>
              <a:rPr lang="sk-SK" sz="3800" dirty="0" smtClean="0"/>
              <a:t> </a:t>
            </a:r>
            <a:r>
              <a:rPr lang="sk-SK" sz="3800" dirty="0" err="1" smtClean="0"/>
              <a:t>Bashkir</a:t>
            </a:r>
            <a:r>
              <a:rPr lang="sk-SK" sz="3800" dirty="0" smtClean="0"/>
              <a:t> </a:t>
            </a:r>
            <a:r>
              <a:rPr lang="sk-SK" sz="3800" dirty="0" err="1" smtClean="0"/>
              <a:t>Republic</a:t>
            </a:r>
            <a:r>
              <a:rPr lang="sk-SK" sz="3800" dirty="0" smtClean="0"/>
              <a:t> </a:t>
            </a:r>
            <a:endParaRPr lang="sk-SK" sz="3800" dirty="0"/>
          </a:p>
          <a:p>
            <a:pPr>
              <a:buNone/>
            </a:pPr>
            <a:endParaRPr lang="sk-SK" sz="4400" dirty="0" smtClean="0"/>
          </a:p>
          <a:p>
            <a:pPr>
              <a:buNone/>
            </a:pPr>
            <a:endParaRPr lang="sk-SK" sz="4400" dirty="0"/>
          </a:p>
          <a:p>
            <a:pPr>
              <a:buNone/>
            </a:pPr>
            <a:endParaRPr lang="sk-SK" sz="4400" dirty="0" smtClean="0"/>
          </a:p>
          <a:p>
            <a:pPr>
              <a:buNone/>
            </a:pPr>
            <a:endParaRPr lang="sk-SK" sz="4400" dirty="0"/>
          </a:p>
          <a:p>
            <a:pPr>
              <a:buNone/>
            </a:pPr>
            <a:r>
              <a:rPr lang="sk-SK" sz="4400" dirty="0" smtClean="0"/>
              <a:t> </a:t>
            </a:r>
            <a:r>
              <a:rPr lang="sk-SK" sz="3800" u="sng" dirty="0" err="1" smtClean="0"/>
              <a:t>Private</a:t>
            </a:r>
            <a:r>
              <a:rPr lang="sk-SK" sz="3800" u="sng" dirty="0" smtClean="0"/>
              <a:t> </a:t>
            </a:r>
            <a:r>
              <a:rPr lang="sk-SK" sz="3800" u="sng" dirty="0" err="1" smtClean="0"/>
              <a:t>clients</a:t>
            </a:r>
            <a:r>
              <a:rPr lang="sk-SK" sz="3800" u="sng" dirty="0" smtClean="0"/>
              <a:t> </a:t>
            </a:r>
          </a:p>
          <a:p>
            <a:r>
              <a:rPr lang="sk-SK" sz="3800" dirty="0" err="1" smtClean="0"/>
              <a:t>Russian</a:t>
            </a:r>
            <a:r>
              <a:rPr lang="sk-SK" sz="3800" dirty="0" smtClean="0"/>
              <a:t> </a:t>
            </a:r>
            <a:r>
              <a:rPr lang="sk-SK" sz="3800" dirty="0" err="1" smtClean="0"/>
              <a:t>Agricultural</a:t>
            </a:r>
            <a:r>
              <a:rPr lang="sk-SK" sz="3800" dirty="0" smtClean="0"/>
              <a:t> Bank</a:t>
            </a:r>
          </a:p>
          <a:p>
            <a:r>
              <a:rPr lang="sk-SK" sz="3800" dirty="0" err="1" smtClean="0"/>
              <a:t>EuroChem</a:t>
            </a:r>
            <a:r>
              <a:rPr lang="sk-SK" sz="3800" dirty="0" smtClean="0"/>
              <a:t> </a:t>
            </a:r>
            <a:r>
              <a:rPr lang="sk-SK" sz="3800" dirty="0" err="1" smtClean="0"/>
              <a:t>Group</a:t>
            </a:r>
            <a:r>
              <a:rPr lang="sk-SK" sz="3800" dirty="0" smtClean="0"/>
              <a:t> </a:t>
            </a:r>
          </a:p>
          <a:p>
            <a:r>
              <a:rPr lang="sk-SK" sz="3800" dirty="0" err="1" smtClean="0"/>
              <a:t>Meatland</a:t>
            </a:r>
            <a:r>
              <a:rPr lang="sk-SK" sz="3800" dirty="0" smtClean="0"/>
              <a:t> </a:t>
            </a:r>
            <a:r>
              <a:rPr lang="sk-SK" sz="3800" dirty="0" err="1" smtClean="0"/>
              <a:t>Food</a:t>
            </a:r>
            <a:r>
              <a:rPr lang="sk-SK" sz="3800" dirty="0" smtClean="0"/>
              <a:t> </a:t>
            </a:r>
            <a:r>
              <a:rPr lang="sk-SK" sz="3800" dirty="0" err="1" smtClean="0"/>
              <a:t>Group</a:t>
            </a:r>
            <a:endParaRPr lang="sk-SK" sz="3800" dirty="0"/>
          </a:p>
          <a:p>
            <a:r>
              <a:rPr lang="sk-SK" sz="3800" dirty="0" err="1" smtClean="0"/>
              <a:t>Moscow</a:t>
            </a:r>
            <a:r>
              <a:rPr lang="sk-SK" sz="3800" dirty="0" smtClean="0"/>
              <a:t> </a:t>
            </a:r>
            <a:r>
              <a:rPr lang="sk-SK" sz="3800" dirty="0" err="1" smtClean="0"/>
              <a:t>Wholesale</a:t>
            </a:r>
            <a:r>
              <a:rPr lang="sk-SK" sz="3800" dirty="0" smtClean="0"/>
              <a:t> and </a:t>
            </a:r>
            <a:r>
              <a:rPr lang="sk-SK" sz="3800" dirty="0" err="1" smtClean="0"/>
              <a:t>Retail</a:t>
            </a:r>
            <a:r>
              <a:rPr lang="sk-SK" sz="3800" dirty="0" smtClean="0"/>
              <a:t> </a:t>
            </a:r>
            <a:r>
              <a:rPr lang="sk-SK" sz="3800" dirty="0" err="1"/>
              <a:t>U</a:t>
            </a:r>
            <a:r>
              <a:rPr lang="sk-SK" sz="3800" dirty="0" err="1" smtClean="0"/>
              <a:t>nion</a:t>
            </a:r>
            <a:r>
              <a:rPr lang="sk-SK" sz="3800" dirty="0" smtClean="0"/>
              <a:t> </a:t>
            </a:r>
          </a:p>
          <a:p>
            <a:r>
              <a:rPr lang="sk-SK" sz="3800" dirty="0" smtClean="0"/>
              <a:t>Titan </a:t>
            </a:r>
            <a:r>
              <a:rPr lang="sk-SK" sz="3800" dirty="0" err="1" smtClean="0"/>
              <a:t>Agro</a:t>
            </a:r>
            <a:r>
              <a:rPr lang="sk-SK" sz="3800" dirty="0" smtClean="0"/>
              <a:t> </a:t>
            </a:r>
          </a:p>
          <a:p>
            <a:r>
              <a:rPr lang="sk-SK" sz="3800" dirty="0" err="1" smtClean="0"/>
              <a:t>Talex</a:t>
            </a:r>
            <a:r>
              <a:rPr lang="sk-SK" sz="3800" dirty="0" smtClean="0"/>
              <a:t> </a:t>
            </a:r>
            <a:r>
              <a:rPr lang="sk-SK" sz="3800" dirty="0" err="1" smtClean="0"/>
              <a:t>Group</a:t>
            </a:r>
            <a:endParaRPr lang="sk-SK" sz="3800" dirty="0" smtClean="0"/>
          </a:p>
          <a:p>
            <a:r>
              <a:rPr lang="sk-SK" sz="3800" dirty="0" err="1" smtClean="0"/>
              <a:t>Agroholding</a:t>
            </a:r>
            <a:r>
              <a:rPr lang="sk-SK" sz="3800" dirty="0" smtClean="0"/>
              <a:t> </a:t>
            </a:r>
            <a:r>
              <a:rPr lang="sk-SK" sz="3800" dirty="0" err="1" smtClean="0"/>
              <a:t>Pulkovskyj</a:t>
            </a:r>
            <a:endParaRPr lang="sk-SK" sz="3800" dirty="0" smtClean="0"/>
          </a:p>
          <a:p>
            <a:r>
              <a:rPr lang="sk-SK" sz="3800" dirty="0" err="1" smtClean="0"/>
              <a:t>Velikolukskiy</a:t>
            </a:r>
            <a:r>
              <a:rPr lang="sk-SK" sz="3800" dirty="0" smtClean="0"/>
              <a:t> </a:t>
            </a:r>
            <a:r>
              <a:rPr lang="sk-SK" sz="3800" dirty="0" err="1" smtClean="0"/>
              <a:t>Milk</a:t>
            </a:r>
            <a:r>
              <a:rPr lang="sk-SK" sz="3800" dirty="0" smtClean="0"/>
              <a:t> </a:t>
            </a:r>
            <a:r>
              <a:rPr lang="sk-SK" sz="3800" dirty="0" err="1" smtClean="0"/>
              <a:t>Combinate</a:t>
            </a:r>
            <a:endParaRPr lang="sk-SK" sz="3800" dirty="0"/>
          </a:p>
          <a:p>
            <a:pPr>
              <a:buNone/>
            </a:pPr>
            <a:r>
              <a:rPr lang="sk-SK" sz="4000" dirty="0" smtClean="0"/>
              <a:t> </a:t>
            </a:r>
          </a:p>
          <a:p>
            <a:endParaRPr lang="sk-SK" dirty="0" smtClean="0"/>
          </a:p>
          <a:p>
            <a:endParaRPr lang="sk-SK" dirty="0"/>
          </a:p>
        </p:txBody>
      </p:sp>
      <p:pic>
        <p:nvPicPr>
          <p:cNvPr id="5" name="Obrázok 4" descr="rosbank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29322" y="5572140"/>
            <a:ext cx="881176" cy="564989"/>
          </a:xfrm>
          <a:prstGeom prst="rect">
            <a:avLst/>
          </a:prstGeom>
        </p:spPr>
      </p:pic>
      <p:pic>
        <p:nvPicPr>
          <p:cNvPr id="6" name="Obrázok 5" descr="euroch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86314" y="5572140"/>
            <a:ext cx="828791" cy="752580"/>
          </a:xfrm>
          <a:prstGeom prst="rect">
            <a:avLst/>
          </a:prstGeom>
        </p:spPr>
      </p:pic>
      <p:pic>
        <p:nvPicPr>
          <p:cNvPr id="7" name="Obrázok 6" descr="talek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00760" y="6286520"/>
            <a:ext cx="1071570" cy="405898"/>
          </a:xfrm>
          <a:prstGeom prst="rect">
            <a:avLst/>
          </a:prstGeom>
        </p:spPr>
      </p:pic>
      <p:pic>
        <p:nvPicPr>
          <p:cNvPr id="8" name="Obrázok 7" descr="ndnscndsknckds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429520" y="6215082"/>
            <a:ext cx="1190791" cy="419159"/>
          </a:xfrm>
          <a:prstGeom prst="rect">
            <a:avLst/>
          </a:prstGeom>
        </p:spPr>
      </p:pic>
      <p:pic>
        <p:nvPicPr>
          <p:cNvPr id="9" name="Obrázok 8" descr="bjbkbkb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143768" y="5572140"/>
            <a:ext cx="1190626" cy="373424"/>
          </a:xfrm>
          <a:prstGeom prst="rect">
            <a:avLst/>
          </a:prstGeom>
        </p:spPr>
      </p:pic>
      <p:cxnSp>
        <p:nvCxnSpPr>
          <p:cNvPr id="10" name="Rovná spojnica 6"/>
          <p:cNvCxnSpPr/>
          <p:nvPr/>
        </p:nvCxnSpPr>
        <p:spPr>
          <a:xfrm>
            <a:off x="2857488" y="1142984"/>
            <a:ext cx="3429024" cy="1588"/>
          </a:xfrm>
          <a:prstGeom prst="curvedConnector3">
            <a:avLst>
              <a:gd name="adj1" fmla="val 50000"/>
            </a:avLst>
          </a:prstGeom>
          <a:ln w="25400">
            <a:solidFill>
              <a:srgbClr val="00B050"/>
            </a:solidFill>
            <a:headEnd type="oval"/>
            <a:tailEnd type="oval"/>
          </a:ln>
          <a:effectLst>
            <a:outerShdw blurRad="50800" dist="38100" dir="5400000" algn="t" rotWithShape="0">
              <a:srgbClr val="00B050">
                <a:alpha val="40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Obrázok 12" descr="ncrejncenc.pn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00034" y="5214950"/>
            <a:ext cx="732543" cy="785818"/>
          </a:xfrm>
          <a:prstGeom prst="rect">
            <a:avLst/>
          </a:prstGeom>
        </p:spPr>
      </p:pic>
      <p:pic>
        <p:nvPicPr>
          <p:cNvPr id="14" name="Obrázok 13" descr="dfdfvd.pn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428728" y="5572140"/>
            <a:ext cx="714380" cy="833443"/>
          </a:xfrm>
          <a:prstGeom prst="rect">
            <a:avLst/>
          </a:prstGeom>
        </p:spPr>
      </p:pic>
      <p:pic>
        <p:nvPicPr>
          <p:cNvPr id="15" name="Obrázok 14" descr="new-piktochart_block_1.jpeg"/>
          <p:cNvPicPr>
            <a:picLocks noChangeAspect="1"/>
          </p:cNvPicPr>
          <p:nvPr/>
        </p:nvPicPr>
        <p:blipFill>
          <a:blip r:embed="rId9"/>
          <a:srcRect l="63281" t="6250" r="31250" b="79167"/>
          <a:stretch>
            <a:fillRect/>
          </a:stretch>
        </p:blipFill>
        <p:spPr>
          <a:xfrm>
            <a:off x="500034" y="1714488"/>
            <a:ext cx="214314" cy="428628"/>
          </a:xfrm>
          <a:prstGeom prst="rect">
            <a:avLst/>
          </a:prstGeom>
        </p:spPr>
      </p:pic>
      <p:pic>
        <p:nvPicPr>
          <p:cNvPr id="16" name="Obrázok 15" descr="new-piktochart_block_1.jpeg"/>
          <p:cNvPicPr>
            <a:picLocks noChangeAspect="1"/>
          </p:cNvPicPr>
          <p:nvPr/>
        </p:nvPicPr>
        <p:blipFill>
          <a:blip r:embed="rId9"/>
          <a:srcRect l="63281" t="6250" r="31250" b="79167"/>
          <a:stretch>
            <a:fillRect/>
          </a:stretch>
        </p:blipFill>
        <p:spPr>
          <a:xfrm>
            <a:off x="4572000" y="1714488"/>
            <a:ext cx="214314" cy="428628"/>
          </a:xfrm>
          <a:prstGeom prst="rect">
            <a:avLst/>
          </a:prstGeom>
        </p:spPr>
      </p:pic>
      <p:pic>
        <p:nvPicPr>
          <p:cNvPr id="17" name="Obrázok 16" descr="bashkortostan-republic-flag.gif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2357422" y="5143512"/>
            <a:ext cx="785798" cy="523865"/>
          </a:xfrm>
          <a:prstGeom prst="rect">
            <a:avLst/>
          </a:prstGeom>
        </p:spPr>
      </p:pic>
      <p:pic>
        <p:nvPicPr>
          <p:cNvPr id="19" name="Picture 7"/>
          <p:cNvPicPr>
            <a:picLocks noChangeAspect="1" noChangeArrowheads="1"/>
          </p:cNvPicPr>
          <p:nvPr/>
        </p:nvPicPr>
        <p:blipFill>
          <a:blip r:embed="rId11"/>
          <a:srcRect l="4886" r="16937"/>
          <a:stretch>
            <a:fillRect/>
          </a:stretch>
        </p:blipFill>
        <p:spPr bwMode="auto">
          <a:xfrm>
            <a:off x="7786710" y="357166"/>
            <a:ext cx="1012152" cy="78581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Our</a:t>
            </a:r>
            <a:r>
              <a:rPr lang="sk-SK" dirty="0" smtClean="0"/>
              <a:t> Team 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sz="2800" dirty="0" smtClean="0"/>
              <a:t>9 full-time experts with specialized </a:t>
            </a:r>
            <a:r>
              <a:rPr lang="sk-SK" sz="2800" dirty="0" err="1" smtClean="0"/>
              <a:t>education</a:t>
            </a:r>
            <a:r>
              <a:rPr lang="en-US" sz="2800" dirty="0" smtClean="0"/>
              <a:t>,</a:t>
            </a:r>
          </a:p>
          <a:p>
            <a:pPr algn="just">
              <a:buNone/>
            </a:pPr>
            <a:r>
              <a:rPr lang="en-US" sz="2800" dirty="0" smtClean="0"/>
              <a:t>    including degrees in agriculture and economics, fluent in English</a:t>
            </a:r>
            <a:endParaRPr lang="sk-SK" sz="2800" dirty="0" smtClean="0"/>
          </a:p>
          <a:p>
            <a:pPr algn="just"/>
            <a:r>
              <a:rPr lang="en-US" sz="2800" dirty="0" smtClean="0"/>
              <a:t>Best qualified experts in different areas temporarily </a:t>
            </a:r>
            <a:r>
              <a:rPr lang="sk-SK" sz="2800" dirty="0" err="1" smtClean="0"/>
              <a:t>engaged</a:t>
            </a:r>
            <a:r>
              <a:rPr lang="en-US" sz="2800" dirty="0" smtClean="0"/>
              <a:t> to participate in projects</a:t>
            </a:r>
            <a:endParaRPr lang="sk-SK" sz="2800" dirty="0"/>
          </a:p>
          <a:p>
            <a:pPr algn="just"/>
            <a:r>
              <a:rPr lang="sk-SK" sz="2800" dirty="0" err="1" smtClean="0"/>
              <a:t>Regular</a:t>
            </a:r>
            <a:r>
              <a:rPr lang="sk-SK" sz="2800" dirty="0" smtClean="0"/>
              <a:t> </a:t>
            </a:r>
            <a:r>
              <a:rPr lang="sk-SK" sz="2800" dirty="0" err="1" smtClean="0"/>
              <a:t>training</a:t>
            </a:r>
            <a:r>
              <a:rPr lang="sk-SK" sz="2800" dirty="0" smtClean="0"/>
              <a:t> </a:t>
            </a:r>
            <a:r>
              <a:rPr lang="sk-SK" sz="2800" dirty="0" err="1" smtClean="0"/>
              <a:t>of</a:t>
            </a:r>
            <a:r>
              <a:rPr lang="sk-SK" sz="2800" dirty="0" smtClean="0"/>
              <a:t> </a:t>
            </a:r>
            <a:r>
              <a:rPr lang="sk-SK" sz="2800" dirty="0" err="1" smtClean="0"/>
              <a:t>employees</a:t>
            </a:r>
            <a:r>
              <a:rPr lang="sk-SK" sz="2800" dirty="0"/>
              <a:t> </a:t>
            </a:r>
            <a:r>
              <a:rPr lang="en-US" sz="2800" dirty="0" smtClean="0"/>
              <a:t>including foreign internships</a:t>
            </a:r>
            <a:endParaRPr lang="sk-SK" sz="2800" dirty="0" smtClean="0"/>
          </a:p>
          <a:p>
            <a:pPr algn="just"/>
            <a:endParaRPr lang="sk-SK" sz="2800" dirty="0"/>
          </a:p>
          <a:p>
            <a:pPr algn="just"/>
            <a:r>
              <a:rPr lang="en-US" sz="2800" dirty="0" smtClean="0"/>
              <a:t>Motto: </a:t>
            </a:r>
            <a:r>
              <a:rPr lang="sk-SK" sz="2800" dirty="0" smtClean="0"/>
              <a:t>,,</a:t>
            </a:r>
            <a:r>
              <a:rPr lang="sk-SK" sz="2800" dirty="0" err="1" smtClean="0"/>
              <a:t>Our</a:t>
            </a:r>
            <a:r>
              <a:rPr lang="sk-SK" sz="2800" dirty="0" smtClean="0"/>
              <a:t> team </a:t>
            </a:r>
            <a:r>
              <a:rPr lang="en-US" sz="2800" dirty="0" smtClean="0"/>
              <a:t>is</a:t>
            </a:r>
            <a:r>
              <a:rPr lang="sk-SK" sz="2800" dirty="0" smtClean="0"/>
              <a:t> </a:t>
            </a:r>
            <a:r>
              <a:rPr lang="sk-SK" sz="2800" dirty="0" err="1" smtClean="0"/>
              <a:t>one</a:t>
            </a:r>
            <a:r>
              <a:rPr lang="sk-SK" sz="2800" dirty="0" smtClean="0"/>
              <a:t> </a:t>
            </a:r>
            <a:r>
              <a:rPr lang="sk-SK" sz="2800" dirty="0" err="1" smtClean="0"/>
              <a:t>of</a:t>
            </a:r>
            <a:r>
              <a:rPr lang="sk-SK" sz="2800" dirty="0" smtClean="0"/>
              <a:t> </a:t>
            </a:r>
            <a:r>
              <a:rPr lang="sk-SK" sz="2800" dirty="0" err="1" smtClean="0"/>
              <a:t>the</a:t>
            </a:r>
            <a:r>
              <a:rPr lang="sk-SK" sz="2800" dirty="0" smtClean="0"/>
              <a:t> </a:t>
            </a:r>
            <a:r>
              <a:rPr lang="sk-SK" sz="2800" dirty="0" err="1" smtClean="0"/>
              <a:t>key</a:t>
            </a:r>
            <a:r>
              <a:rPr lang="sk-SK" sz="2800" dirty="0" smtClean="0"/>
              <a:t> </a:t>
            </a:r>
            <a:r>
              <a:rPr lang="sk-SK" sz="2800" dirty="0" err="1" smtClean="0"/>
              <a:t>factors</a:t>
            </a:r>
            <a:r>
              <a:rPr lang="sk-SK" sz="2800" dirty="0" smtClean="0"/>
              <a:t> </a:t>
            </a:r>
            <a:r>
              <a:rPr lang="sk-SK" sz="2800" dirty="0" err="1" smtClean="0"/>
              <a:t>of</a:t>
            </a:r>
            <a:r>
              <a:rPr lang="sk-SK" sz="2800" dirty="0" smtClean="0"/>
              <a:t> </a:t>
            </a:r>
            <a:r>
              <a:rPr lang="sk-SK" sz="2800" dirty="0" err="1" smtClean="0"/>
              <a:t>success</a:t>
            </a:r>
            <a:r>
              <a:rPr lang="sk-SK" sz="2800" dirty="0" smtClean="0"/>
              <a:t>! ´´</a:t>
            </a:r>
            <a:endParaRPr lang="sk-SK" sz="2800" dirty="0"/>
          </a:p>
        </p:txBody>
      </p:sp>
      <p:cxnSp>
        <p:nvCxnSpPr>
          <p:cNvPr id="5" name="Rovná spojnica 6"/>
          <p:cNvCxnSpPr/>
          <p:nvPr/>
        </p:nvCxnSpPr>
        <p:spPr>
          <a:xfrm>
            <a:off x="3428992" y="1142984"/>
            <a:ext cx="2286016" cy="1588"/>
          </a:xfrm>
          <a:prstGeom prst="curvedConnector3">
            <a:avLst>
              <a:gd name="adj1" fmla="val 50000"/>
            </a:avLst>
          </a:prstGeom>
          <a:ln w="25400">
            <a:solidFill>
              <a:srgbClr val="00B050"/>
            </a:solidFill>
            <a:headEnd type="oval"/>
            <a:tailEnd type="oval"/>
          </a:ln>
          <a:effectLst>
            <a:outerShdw blurRad="50800" dist="38100" dir="5400000" algn="t" rotWithShape="0">
              <a:srgbClr val="00B050">
                <a:alpha val="40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7"/>
          <p:cNvPicPr>
            <a:picLocks noChangeAspect="1" noChangeArrowheads="1"/>
          </p:cNvPicPr>
          <p:nvPr/>
        </p:nvPicPr>
        <p:blipFill>
          <a:blip r:embed="rId2"/>
          <a:srcRect l="4886" r="16937"/>
          <a:stretch>
            <a:fillRect/>
          </a:stretch>
        </p:blipFill>
        <p:spPr bwMode="auto">
          <a:xfrm>
            <a:off x="7715272" y="357166"/>
            <a:ext cx="928694" cy="721023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1140</TotalTime>
  <Words>442</Words>
  <Application>Microsoft Office PowerPoint</Application>
  <PresentationFormat>Prezentácia na obrazovke (4:3)</PresentationFormat>
  <Paragraphs>99</Paragraphs>
  <Slides>10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10</vt:i4>
      </vt:variant>
    </vt:vector>
  </HeadingPairs>
  <TitlesOfParts>
    <vt:vector size="11" baseType="lpstr">
      <vt:lpstr>Motív Office</vt:lpstr>
      <vt:lpstr>Agriconsult Group:  LLC “Agriconsult”   LLC “Rusmarketconsulting”</vt:lpstr>
      <vt:lpstr>About us </vt:lpstr>
      <vt:lpstr>Our services</vt:lpstr>
      <vt:lpstr>Our services</vt:lpstr>
      <vt:lpstr>Area of business</vt:lpstr>
      <vt:lpstr>Our advantages </vt:lpstr>
      <vt:lpstr>International clients </vt:lpstr>
      <vt:lpstr>Russian clients </vt:lpstr>
      <vt:lpstr>Our Team </vt:lpstr>
      <vt:lpstr>Contacts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Snímka 1</dc:title>
  <dc:creator>Sony</dc:creator>
  <cp:lastModifiedBy>Sony</cp:lastModifiedBy>
  <cp:revision>92</cp:revision>
  <dcterms:created xsi:type="dcterms:W3CDTF">2016-07-21T08:12:02Z</dcterms:created>
  <dcterms:modified xsi:type="dcterms:W3CDTF">2016-08-16T09:46:20Z</dcterms:modified>
</cp:coreProperties>
</file>