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1"/>
  </p:notesMasterIdLst>
  <p:sldIdLst>
    <p:sldId id="279" r:id="rId2"/>
    <p:sldId id="311" r:id="rId3"/>
    <p:sldId id="301" r:id="rId4"/>
    <p:sldId id="297" r:id="rId5"/>
    <p:sldId id="258" r:id="rId6"/>
    <p:sldId id="313" r:id="rId7"/>
    <p:sldId id="314" r:id="rId8"/>
    <p:sldId id="315" r:id="rId9"/>
    <p:sldId id="316" r:id="rId10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6D8B31-7071-40C0-AAFE-093F5AE96C1B}">
          <p14:sldIdLst>
            <p14:sldId id="279"/>
            <p14:sldId id="311"/>
            <p14:sldId id="301"/>
            <p14:sldId id="297"/>
          </p14:sldIdLst>
        </p14:section>
        <p14:section name="Раздел без заголовка" id="{C1708AE6-9834-4BCE-9352-57A1E35AA5B8}">
          <p14:sldIdLst>
            <p14:sldId id="258"/>
            <p14:sldId id="313"/>
            <p14:sldId id="314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yana Tatyana" initials="TT" lastIdx="1" clrIdx="0">
    <p:extLst>
      <p:ext uri="{19B8F6BF-5375-455C-9EA6-DF929625EA0E}">
        <p15:presenceInfo xmlns:p15="http://schemas.microsoft.com/office/powerpoint/2012/main" userId="e9092644b69ce4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519"/>
    <a:srgbClr val="3F762B"/>
    <a:srgbClr val="4A8A1E"/>
    <a:srgbClr val="437F1B"/>
    <a:srgbClr val="F8C593"/>
    <a:srgbClr val="FCC891"/>
    <a:srgbClr val="E8E8E8"/>
    <a:srgbClr val="3C7218"/>
    <a:srgbClr val="45831B"/>
    <a:srgbClr val="529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3842" autoAdjust="0"/>
  </p:normalViewPr>
  <p:slideViewPr>
    <p:cSldViewPr snapToGrid="0">
      <p:cViewPr>
        <p:scale>
          <a:sx n="50" d="100"/>
          <a:sy n="50" d="100"/>
        </p:scale>
        <p:origin x="1136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5DD4D-66CC-45A4-9345-80C6A9C7758A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758B2-B0BF-475F-A91F-8786B882E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6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95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Нужен векторный рисунок </a:t>
            </a:r>
            <a:r>
              <a:rPr lang="ru-RU" dirty="0" err="1"/>
              <a:t>Агриконсалта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758B2-B0BF-475F-A91F-8786B882E2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7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04271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01007-7762-4E72-A69C-A5552C14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8A5FD6-F631-40DF-88D8-6A31CB23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0A29-C75D-456E-A8FD-3D0DD06AAB9F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DD4AB5-ED34-4758-96BE-B3A2F5A2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09F493DE-096A-4B5B-95AD-000F8BC1F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608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37E00CA4-92E2-4984-B5CD-3D43CF7DF0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43A8E98-6F0E-4398-9244-80F962B05535}"/>
              </a:ext>
            </a:extLst>
          </p:cNvPr>
          <p:cNvSpPr/>
          <p:nvPr userDrawn="1"/>
        </p:nvSpPr>
        <p:spPr>
          <a:xfrm>
            <a:off x="11565071" y="6208032"/>
            <a:ext cx="514800" cy="513443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5DDC2725-B665-41F7-B95F-0A758C64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332" y="6282192"/>
            <a:ext cx="397933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4140634-D22B-418D-BE43-19D985D9A76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400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46D8B216-59EF-4EA0-8CA4-97C844EEC472}"/>
              </a:ext>
            </a:extLst>
          </p:cNvPr>
          <p:cNvSpPr/>
          <p:nvPr userDrawn="1"/>
        </p:nvSpPr>
        <p:spPr>
          <a:xfrm>
            <a:off x="11565071" y="6208032"/>
            <a:ext cx="514800" cy="513443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A6EB657-9F8B-4899-A612-09E08EEC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0A29-C75D-456E-A8FD-3D0DD06AAB9F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9F69A4-1F77-4AA5-B1D9-DF5E4A8B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970F21-60E0-4B48-8D14-8DFB02FB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332" y="6282192"/>
            <a:ext cx="397933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4140634-D22B-418D-BE43-19D985D9A7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7381DE66-0D70-412E-8575-14AFF9B7F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809344"/>
            <a:ext cx="12191999" cy="28599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60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  <p:sldLayoutId id="2147483670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jp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5.svg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microsoft.com/office/2007/relationships/hdphoto" Target="../media/hdphoto3.wdp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image" Target="../media/image30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microsoft.com/office/2007/relationships/hdphoto" Target="../media/hdphoto2.wdp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1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.jpg"/><Relationship Id="rId16" Type="http://schemas.openxmlformats.org/officeDocument/2006/relationships/image" Target="../media/image82.jpe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3" Type="http://schemas.openxmlformats.org/officeDocument/2006/relationships/hyperlink" Target="http://www.agricons.ru/" TargetMode="External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image" Target="../media/image88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hyperlink" Target="mailto:info@agricons.ru" TargetMode="Externa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hyperlink" Target="mailto:agriconsult@yandex.ru" TargetMode="External"/><Relationship Id="rId9" Type="http://schemas.openxmlformats.org/officeDocument/2006/relationships/image" Target="../media/image92.svg"/><Relationship Id="rId1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843183"/>
            <a:ext cx="11125200" cy="914400"/>
          </a:xfrm>
        </p:spPr>
        <p:txBody>
          <a:bodyPr rtlCol="0"/>
          <a:lstStyle/>
          <a:p>
            <a:pPr rtl="0"/>
            <a:r>
              <a:rPr lang="ru-RU" sz="4400" dirty="0"/>
              <a:t>ГРУППА КОМПАНИЙ «АГРИКОНСАЛТ»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801823"/>
            <a:ext cx="11125200" cy="571500"/>
          </a:xfrm>
        </p:spPr>
        <p:txBody>
          <a:bodyPr rtlCol="0"/>
          <a:lstStyle/>
          <a:p>
            <a:pPr rtl="0"/>
            <a:r>
              <a:rPr lang="ru-RU" b="1" dirty="0"/>
              <a:t>Более 25 лет в консалтинге для агропромышленного комплекса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549491-E096-411F-9A05-4AA328392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 b="7093"/>
          <a:stretch>
            <a:fillRect/>
          </a:stretch>
        </p:blipFill>
        <p:spPr>
          <a:xfrm>
            <a:off x="0" y="0"/>
            <a:ext cx="12192000" cy="4746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A8F4E-AB5F-47A3-A87A-4DCCD647125C}"/>
              </a:ext>
            </a:extLst>
          </p:cNvPr>
          <p:cNvSpPr txBox="1"/>
          <p:nvPr/>
        </p:nvSpPr>
        <p:spPr>
          <a:xfrm>
            <a:off x="10119692" y="115345"/>
            <a:ext cx="212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85000"/>
                  </a:schemeClr>
                </a:solidFill>
              </a:rPr>
              <a:t>Санкт-Петербург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66C214D-FE13-4924-B199-9386025B8E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653E99-5FAB-43A8-AFF2-D5CC0D7F6D47}"/>
              </a:ext>
            </a:extLst>
          </p:cNvPr>
          <p:cNvSpPr/>
          <p:nvPr/>
        </p:nvSpPr>
        <p:spPr>
          <a:xfrm>
            <a:off x="-11151" y="4734585"/>
            <a:ext cx="12204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68AE46-93BB-4184-9806-CE2C85B3F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90" t="9924" r="90" b="48352"/>
          <a:stretch/>
        </p:blipFill>
        <p:spPr bwMode="auto">
          <a:xfrm>
            <a:off x="-20827" y="-12701"/>
            <a:ext cx="12214052" cy="26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3817DF-01D8-4152-A6B4-2A785BB47F3F}"/>
              </a:ext>
            </a:extLst>
          </p:cNvPr>
          <p:cNvSpPr/>
          <p:nvPr/>
        </p:nvSpPr>
        <p:spPr>
          <a:xfrm>
            <a:off x="-11026" y="2151054"/>
            <a:ext cx="12214052" cy="267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C3DCD896-F6AA-4903-950A-A3F6C5FE3F3A}"/>
              </a:ext>
            </a:extLst>
          </p:cNvPr>
          <p:cNvSpPr txBox="1">
            <a:spLocks/>
          </p:cNvSpPr>
          <p:nvPr/>
        </p:nvSpPr>
        <p:spPr>
          <a:xfrm>
            <a:off x="269507" y="202254"/>
            <a:ext cx="4471258" cy="63753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tabLst>
                <a:tab pos="984250" algn="l"/>
              </a:tabLst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О НАС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2B935CC-3E9A-448B-B0B8-0593D6F2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294" y="2646400"/>
            <a:ext cx="1911427" cy="63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F69EA-FC41-4C99-92E1-F0080CAA91CC}"/>
              </a:ext>
            </a:extLst>
          </p:cNvPr>
          <p:cNvSpPr txBox="1"/>
          <p:nvPr/>
        </p:nvSpPr>
        <p:spPr>
          <a:xfrm>
            <a:off x="215013" y="3758865"/>
            <a:ext cx="2142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ООО «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Агриконсалт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50356-4ADF-4BC4-9195-09EEA08DC24B}"/>
              </a:ext>
            </a:extLst>
          </p:cNvPr>
          <p:cNvSpPr txBox="1"/>
          <p:nvPr/>
        </p:nvSpPr>
        <p:spPr>
          <a:xfrm>
            <a:off x="2406002" y="2377617"/>
            <a:ext cx="6729025" cy="2277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Мы специализируемся на консалтинговых услугах для сельского хозяйства, пищевой и перерабатывающей промышленности.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Основные услуги связаны с проработкой и сопровождением инвестиционных проектов предприятий агропромышленного комплекса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8519AC4-64B2-4ACC-A172-47547D61D13F}"/>
              </a:ext>
            </a:extLst>
          </p:cNvPr>
          <p:cNvSpPr/>
          <p:nvPr/>
        </p:nvSpPr>
        <p:spPr>
          <a:xfrm>
            <a:off x="866208" y="4934140"/>
            <a:ext cx="3289300" cy="1415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latin typeface="Helvetica Neue"/>
              </a:rPr>
              <a:t>&gt;</a:t>
            </a:r>
            <a:r>
              <a:rPr lang="ru-RU" sz="2400" dirty="0">
                <a:ln w="0"/>
                <a:solidFill>
                  <a:schemeClr val="bg1"/>
                </a:solidFill>
                <a:latin typeface="Helvetica Neue"/>
              </a:rPr>
              <a:t> 25 лет </a:t>
            </a:r>
          </a:p>
          <a:p>
            <a:pPr algn="ctr"/>
            <a:r>
              <a:rPr lang="ru-RU" dirty="0">
                <a:ln w="0"/>
                <a:solidFill>
                  <a:schemeClr val="bg1">
                    <a:lumMod val="95000"/>
                  </a:schemeClr>
                </a:solidFill>
                <a:latin typeface="Helvetica Neue"/>
              </a:rPr>
              <a:t>на рынке консалтинговых услуг</a:t>
            </a:r>
            <a:endParaRPr lang="ru-RU" sz="2400" dirty="0">
              <a:ln w="0"/>
              <a:solidFill>
                <a:schemeClr val="bg1">
                  <a:lumMod val="95000"/>
                </a:schemeClr>
              </a:solidFill>
              <a:latin typeface="Helvetica Neue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524A24A-E705-46E8-B50D-74C6D7F32E2E}"/>
              </a:ext>
            </a:extLst>
          </p:cNvPr>
          <p:cNvSpPr/>
          <p:nvPr/>
        </p:nvSpPr>
        <p:spPr>
          <a:xfrm>
            <a:off x="5120860" y="4964769"/>
            <a:ext cx="2387291" cy="1415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latin typeface="Helvetica Neue"/>
              </a:rPr>
              <a:t>&gt;</a:t>
            </a:r>
            <a:r>
              <a:rPr lang="ru-RU" sz="2400" dirty="0">
                <a:ln w="0"/>
                <a:solidFill>
                  <a:schemeClr val="bg1"/>
                </a:solidFill>
                <a:latin typeface="Helvetica Neue"/>
              </a:rPr>
              <a:t> 1 200 </a:t>
            </a:r>
            <a:r>
              <a:rPr lang="ru-RU" dirty="0">
                <a:ln w="0"/>
                <a:solidFill>
                  <a:schemeClr val="bg1">
                    <a:lumMod val="95000"/>
                  </a:schemeClr>
                </a:solidFill>
                <a:latin typeface="Helvetica Neue"/>
              </a:rPr>
              <a:t>выполненных проектов</a:t>
            </a:r>
            <a:endParaRPr lang="ru-RU" sz="2400" dirty="0">
              <a:ln w="0"/>
              <a:solidFill>
                <a:schemeClr val="bg1">
                  <a:lumMod val="95000"/>
                </a:schemeClr>
              </a:solidFill>
              <a:latin typeface="Helvetica Neue"/>
            </a:endParaRPr>
          </a:p>
        </p:txBody>
      </p:sp>
      <p:sp>
        <p:nvSpPr>
          <p:cNvPr id="19" name="Двойные круглые скобки 18">
            <a:extLst>
              <a:ext uri="{FF2B5EF4-FFF2-40B4-BE49-F238E27FC236}">
                <a16:creationId xmlns:a16="http://schemas.microsoft.com/office/drawing/2014/main" id="{57D74191-641C-4669-B911-339CB528CCC0}"/>
              </a:ext>
            </a:extLst>
          </p:cNvPr>
          <p:cNvSpPr/>
          <p:nvPr/>
        </p:nvSpPr>
        <p:spPr>
          <a:xfrm>
            <a:off x="8473504" y="4978023"/>
            <a:ext cx="3019996" cy="1415708"/>
          </a:xfrm>
          <a:prstGeom prst="bracketPai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latin typeface="Helvetica Neue"/>
              </a:rPr>
              <a:t>&gt;</a:t>
            </a:r>
            <a:r>
              <a:rPr lang="ru-RU" sz="2400" dirty="0">
                <a:ln w="0"/>
                <a:solidFill>
                  <a:schemeClr val="bg1"/>
                </a:solidFill>
                <a:latin typeface="Helvetica Neue"/>
              </a:rPr>
              <a:t> 26 млрд. </a:t>
            </a:r>
            <a:r>
              <a:rPr lang="ru-RU" sz="2400" dirty="0" err="1">
                <a:ln w="0"/>
                <a:solidFill>
                  <a:schemeClr val="bg1"/>
                </a:solidFill>
                <a:latin typeface="Helvetica Neue"/>
              </a:rPr>
              <a:t>руб</a:t>
            </a:r>
            <a:r>
              <a:rPr lang="en-US" sz="2400" dirty="0">
                <a:ln w="0"/>
                <a:solidFill>
                  <a:schemeClr val="bg1"/>
                </a:solidFill>
                <a:latin typeface="Helvetica Neue"/>
              </a:rPr>
              <a:t>.</a:t>
            </a:r>
            <a:r>
              <a:rPr lang="ru-RU" sz="2400" dirty="0">
                <a:ln w="0"/>
                <a:solidFill>
                  <a:schemeClr val="bg1"/>
                </a:solidFill>
                <a:latin typeface="Helvetica Neue"/>
              </a:rPr>
              <a:t> </a:t>
            </a:r>
          </a:p>
          <a:p>
            <a:pPr algn="ctr"/>
            <a:r>
              <a:rPr lang="ru-RU" dirty="0">
                <a:ln w="0"/>
                <a:solidFill>
                  <a:schemeClr val="bg1">
                    <a:lumMod val="95000"/>
                  </a:schemeClr>
                </a:solidFill>
                <a:latin typeface="Helvetica Neue"/>
              </a:rPr>
              <a:t>привлекли клиенты под наши бизнес-планы</a:t>
            </a:r>
            <a:endParaRPr lang="ru-RU" sz="2400" dirty="0">
              <a:ln w="0"/>
              <a:solidFill>
                <a:schemeClr val="bg1">
                  <a:lumMod val="95000"/>
                </a:schemeClr>
              </a:solidFill>
              <a:latin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1E04B-3699-430B-874A-AA7658A9EDBE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>
                <a:solidFill>
                  <a:schemeClr val="bg1">
                    <a:lumMod val="95000"/>
                  </a:schemeClr>
                </a:solidFill>
              </a:rPr>
              <a:pPr algn="r"/>
              <a:t>2</a:t>
            </a:fld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C1E20-76A0-40B1-9745-8829F7DE8527}"/>
              </a:ext>
            </a:extLst>
          </p:cNvPr>
          <p:cNvSpPr txBox="1"/>
          <p:nvPr/>
        </p:nvSpPr>
        <p:spPr>
          <a:xfrm>
            <a:off x="9149270" y="3634437"/>
            <a:ext cx="3702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ООО «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Русмаркетконсалтинг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05F5AA-3723-4B3D-A5A3-130A2ECB9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053" y="2424523"/>
            <a:ext cx="1154558" cy="10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83E0C54-45CB-40F4-842D-0EF5B104A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67456" y="0"/>
            <a:ext cx="12259456" cy="687539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3C121AD-D29B-43C7-80EC-1E7DD2220B0D}"/>
              </a:ext>
            </a:extLst>
          </p:cNvPr>
          <p:cNvSpPr/>
          <p:nvPr/>
        </p:nvSpPr>
        <p:spPr>
          <a:xfrm>
            <a:off x="-70828" y="-28247"/>
            <a:ext cx="12262828" cy="687539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A32E9B0-8126-48D3-8D67-52C3543F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835" y="345142"/>
            <a:ext cx="7362482" cy="637537"/>
          </a:xfrm>
        </p:spPr>
        <p:txBody>
          <a:bodyPr>
            <a:normAutofit/>
          </a:bodyPr>
          <a:lstStyle/>
          <a:p>
            <a:r>
              <a:rPr lang="ru-RU" sz="3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ПОЧЕМУ ВЫБИРАЮТ НАС</a:t>
            </a:r>
            <a:r>
              <a:rPr lang="en-US" sz="3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?</a:t>
            </a:r>
            <a:endParaRPr lang="ru-RU" sz="3200" b="1" spc="-5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pic>
        <p:nvPicPr>
          <p:cNvPr id="8" name="Рисунок 7" descr="Корова">
            <a:extLst>
              <a:ext uri="{FF2B5EF4-FFF2-40B4-BE49-F238E27FC236}">
                <a16:creationId xmlns:a16="http://schemas.microsoft.com/office/drawing/2014/main" id="{8A75E374-DB2D-423E-9AE5-B5FA643B7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2010" y="5503426"/>
            <a:ext cx="653496" cy="653496"/>
          </a:xfrm>
          <a:prstGeom prst="rect">
            <a:avLst/>
          </a:prstGeom>
        </p:spPr>
      </p:pic>
      <p:pic>
        <p:nvPicPr>
          <p:cNvPr id="17" name="Рисунок 16" descr="Цыпленок">
            <a:extLst>
              <a:ext uri="{FF2B5EF4-FFF2-40B4-BE49-F238E27FC236}">
                <a16:creationId xmlns:a16="http://schemas.microsoft.com/office/drawing/2014/main" id="{E2471B07-E8EF-46CE-9B7B-042705950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0321" y="5502006"/>
            <a:ext cx="653496" cy="653496"/>
          </a:xfrm>
          <a:prstGeom prst="rect">
            <a:avLst/>
          </a:prstGeom>
        </p:spPr>
      </p:pic>
      <p:pic>
        <p:nvPicPr>
          <p:cNvPr id="21" name="Рисунок 20" descr="Свинья">
            <a:extLst>
              <a:ext uri="{FF2B5EF4-FFF2-40B4-BE49-F238E27FC236}">
                <a16:creationId xmlns:a16="http://schemas.microsoft.com/office/drawing/2014/main" id="{77784F7E-420A-491E-BBAB-626386F5F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63607" y="682477"/>
            <a:ext cx="653496" cy="653496"/>
          </a:xfrm>
          <a:prstGeom prst="rect">
            <a:avLst/>
          </a:prstGeom>
        </p:spPr>
      </p:pic>
      <p:pic>
        <p:nvPicPr>
          <p:cNvPr id="1025" name="Рисунок 1024" descr="Открытая ладонь с растением">
            <a:extLst>
              <a:ext uri="{FF2B5EF4-FFF2-40B4-BE49-F238E27FC236}">
                <a16:creationId xmlns:a16="http://schemas.microsoft.com/office/drawing/2014/main" id="{BC612645-20AC-44D0-87A9-B5F062115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7630" y="698968"/>
            <a:ext cx="700376" cy="653496"/>
          </a:xfrm>
          <a:prstGeom prst="rect">
            <a:avLst/>
          </a:prstGeom>
        </p:spPr>
      </p:pic>
      <p:pic>
        <p:nvPicPr>
          <p:cNvPr id="1028" name="Рисунок 1027" descr="Трактор">
            <a:extLst>
              <a:ext uri="{FF2B5EF4-FFF2-40B4-BE49-F238E27FC236}">
                <a16:creationId xmlns:a16="http://schemas.microsoft.com/office/drawing/2014/main" id="{6F3B2587-3B3E-4027-8BBA-2258D7C41E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15217" y="697201"/>
            <a:ext cx="653496" cy="653496"/>
          </a:xfrm>
          <a:prstGeom prst="rect">
            <a:avLst/>
          </a:prstGeom>
        </p:spPr>
      </p:pic>
      <p:pic>
        <p:nvPicPr>
          <p:cNvPr id="28" name="Рисунок 27" descr="Рыба">
            <a:extLst>
              <a:ext uri="{FF2B5EF4-FFF2-40B4-BE49-F238E27FC236}">
                <a16:creationId xmlns:a16="http://schemas.microsoft.com/office/drawing/2014/main" id="{F0F9AE89-0FB1-4E93-9450-6B1A7C610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87630" y="5511032"/>
            <a:ext cx="648000" cy="648000"/>
          </a:xfrm>
          <a:prstGeom prst="rect">
            <a:avLst/>
          </a:prstGeom>
        </p:spPr>
      </p:pic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F680A22E-260F-49E0-834D-84EF85CA3005}"/>
              </a:ext>
            </a:extLst>
          </p:cNvPr>
          <p:cNvSpPr/>
          <p:nvPr/>
        </p:nvSpPr>
        <p:spPr>
          <a:xfrm>
            <a:off x="7798331" y="-2846"/>
            <a:ext cx="4393669" cy="6875390"/>
          </a:xfrm>
          <a:prstGeom prst="flowChartProcess">
            <a:avLst/>
          </a:prstGeom>
          <a:solidFill>
            <a:srgbClr val="3E7519">
              <a:alpha val="6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B7036A-F7B0-4CA2-BB7F-7EAC20C4D138}"/>
              </a:ext>
            </a:extLst>
          </p:cNvPr>
          <p:cNvSpPr txBox="1"/>
          <p:nvPr/>
        </p:nvSpPr>
        <p:spPr>
          <a:xfrm>
            <a:off x="8034698" y="1603264"/>
            <a:ext cx="3865245" cy="354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Постоянно отслеживаем текущую рыночную ситуацию в ключевых отраслях АПК,  обеспечиваем высокую скорость и качество оказания услуг при конкурентоспособных ценах</a:t>
            </a:r>
            <a:endParaRPr lang="ru-RU" altLang="ru-RU" sz="2100" b="1" dirty="0">
              <a:solidFill>
                <a:schemeClr val="accent6">
                  <a:lumMod val="50000"/>
                </a:schemeClr>
              </a:solidFill>
              <a:latin typeface="Helvetica Neu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222626-E202-4330-AB6C-B07BF93CD652}"/>
              </a:ext>
            </a:extLst>
          </p:cNvPr>
          <p:cNvSpPr txBox="1"/>
          <p:nvPr/>
        </p:nvSpPr>
        <p:spPr>
          <a:xfrm>
            <a:off x="346632" y="1271407"/>
            <a:ext cx="918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A8A1E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Опыт консультирования в отрасли</a:t>
            </a:r>
          </a:p>
          <a:p>
            <a:pPr marL="357188"/>
            <a:r>
              <a:rPr lang="ru-RU" altLang="ru-RU" sz="1600" dirty="0">
                <a:latin typeface="Helvetica Neue"/>
              </a:rPr>
              <a:t>В АПК - с </a:t>
            </a:r>
            <a:r>
              <a:rPr lang="en-GB" altLang="ru-RU" sz="1600" dirty="0">
                <a:latin typeface="Helvetica Neue"/>
              </a:rPr>
              <a:t>1994 </a:t>
            </a:r>
            <a:r>
              <a:rPr lang="ru-RU" altLang="ru-RU" sz="1600" dirty="0">
                <a:latin typeface="Helvetica Neue"/>
              </a:rPr>
              <a:t>года, глубокое знание специфики отрасли</a:t>
            </a:r>
            <a:endParaRPr lang="ru-RU" sz="1600" dirty="0">
              <a:latin typeface="Helvetica Neue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ACB22F-193D-45A9-92B4-A45D6F877CA1}"/>
              </a:ext>
            </a:extLst>
          </p:cNvPr>
          <p:cNvSpPr txBox="1"/>
          <p:nvPr/>
        </p:nvSpPr>
        <p:spPr>
          <a:xfrm>
            <a:off x="324942" y="1987309"/>
            <a:ext cx="72483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A8A1E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Положительная репутация на рынке</a:t>
            </a:r>
          </a:p>
          <a:p>
            <a:pPr marL="357188"/>
            <a:r>
              <a:rPr lang="ru-RU" sz="1600" dirty="0">
                <a:latin typeface="Helvetica Neue"/>
              </a:rPr>
              <a:t>Результат удовлетворяет потребности клиентов, высокая доля повторных заказов</a:t>
            </a:r>
            <a:endParaRPr lang="en-US" sz="1600" dirty="0">
              <a:latin typeface="Helvetica Neu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BB8337-821F-4850-AB25-F41F7EF85A77}"/>
              </a:ext>
            </a:extLst>
          </p:cNvPr>
          <p:cNvSpPr txBox="1"/>
          <p:nvPr/>
        </p:nvSpPr>
        <p:spPr>
          <a:xfrm>
            <a:off x="318850" y="2946578"/>
            <a:ext cx="731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A8A1E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Клиентоориентированность</a:t>
            </a:r>
          </a:p>
          <a:p>
            <a:pPr marL="357188"/>
            <a:r>
              <a:rPr lang="ru-RU" altLang="ru-RU" sz="1600" dirty="0">
                <a:latin typeface="Helvetica Neue"/>
              </a:rPr>
              <a:t>Индивидуальный подход к проектам и задачам заказчиков</a:t>
            </a:r>
            <a:endParaRPr lang="ru-RU" sz="1600" dirty="0">
              <a:latin typeface="Helvetica Neue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16E2B-7FF4-43ED-B604-1E23C1A3C910}"/>
              </a:ext>
            </a:extLst>
          </p:cNvPr>
          <p:cNvSpPr txBox="1"/>
          <p:nvPr/>
        </p:nvSpPr>
        <p:spPr>
          <a:xfrm>
            <a:off x="333001" y="3678504"/>
            <a:ext cx="7350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A8A1E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Профессиональная команда</a:t>
            </a:r>
          </a:p>
          <a:p>
            <a:pPr marL="357188"/>
            <a:r>
              <a:rPr lang="ru-RU" altLang="ru-RU" sz="1600" dirty="0">
                <a:latin typeface="Helvetica Neue"/>
              </a:rPr>
              <a:t>Высокая квалификация экономистов и маркетологов, обширная сеть лучших внешних технических экспертов</a:t>
            </a:r>
            <a:endParaRPr lang="ru-RU" sz="1600" dirty="0">
              <a:latin typeface="Helvetica Neue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9FF4EB-FCD2-481D-884C-6A76B9F12305}"/>
              </a:ext>
            </a:extLst>
          </p:cNvPr>
          <p:cNvSpPr txBox="1"/>
          <p:nvPr/>
        </p:nvSpPr>
        <p:spPr>
          <a:xfrm>
            <a:off x="333000" y="4632717"/>
            <a:ext cx="739964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4A8A1E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Налаженная сеть контактов</a:t>
            </a:r>
          </a:p>
          <a:p>
            <a:pPr marL="357188"/>
            <a:r>
              <a:rPr lang="ru-RU" altLang="ru-RU" sz="1600" dirty="0">
                <a:latin typeface="Helvetica Neue"/>
              </a:rPr>
              <a:t>Существенный опыт взаимодействия с профильными кредитными организациями и органами управления АПК</a:t>
            </a:r>
          </a:p>
          <a:p>
            <a:pPr marL="357188"/>
            <a:r>
              <a:rPr lang="ru-RU" altLang="ru-RU" sz="1600" dirty="0">
                <a:latin typeface="Helvetica Neue"/>
              </a:rPr>
              <a:t>Получение информации от действующих предприятий-производителей, торговых компаний, поставщиков оборудования и других участников рынка</a:t>
            </a:r>
          </a:p>
          <a:p>
            <a:endParaRPr lang="ru-RU" altLang="ru-RU" dirty="0">
              <a:latin typeface="Helvetica Neue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66A5EDB-4B0E-4F62-A374-21F69688C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5850" y="83886"/>
            <a:ext cx="1154558" cy="1091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4B1D05-9274-4191-8703-4C8CFA2FEBC2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>
                <a:solidFill>
                  <a:schemeClr val="bg1"/>
                </a:solidFill>
              </a:rPr>
              <a:pPr algn="r"/>
              <a:t>3</a:t>
            </a:fld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9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1E1B3F-35C5-4AE4-8A11-D2BB3022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r="23383"/>
          <a:stretch/>
        </p:blipFill>
        <p:spPr>
          <a:xfrm>
            <a:off x="8168640" y="-12272"/>
            <a:ext cx="4023360" cy="4745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2741F3-EB22-4E7F-97CA-C49E38395A7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44" r="21644"/>
          <a:stretch/>
        </p:blipFill>
        <p:spPr/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F8A9DA-5B99-49E7-9686-E0783CF10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89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1" r="21691"/>
          <a:stretch>
            <a:fillRect/>
          </a:stretch>
        </p:blipFill>
        <p:spPr>
          <a:xfrm>
            <a:off x="4084320" y="-614"/>
            <a:ext cx="4023360" cy="4745736"/>
          </a:xfrm>
          <a:prstGeom prst="rect">
            <a:avLst/>
          </a:prstGeom>
          <a:effectLst>
            <a:reflection stA="89000" endPos="0" dist="508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E3A4D-FE14-4079-A38D-CCC94F4D819B}"/>
              </a:ext>
            </a:extLst>
          </p:cNvPr>
          <p:cNvSpPr txBox="1"/>
          <p:nvPr/>
        </p:nvSpPr>
        <p:spPr>
          <a:xfrm>
            <a:off x="5064482" y="5887043"/>
            <a:ext cx="207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Привлечение финансирования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69D72-4B7A-42DF-AD9E-A12CC55560F2}"/>
              </a:ext>
            </a:extLst>
          </p:cNvPr>
          <p:cNvSpPr txBox="1"/>
          <p:nvPr/>
        </p:nvSpPr>
        <p:spPr>
          <a:xfrm>
            <a:off x="2963098" y="5859463"/>
            <a:ext cx="207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Исследования рынков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F6810-DEF8-4D6D-B9A1-C7BC5970B382}"/>
              </a:ext>
            </a:extLst>
          </p:cNvPr>
          <p:cNvSpPr txBox="1"/>
          <p:nvPr/>
        </p:nvSpPr>
        <p:spPr>
          <a:xfrm>
            <a:off x="112734" y="5865360"/>
            <a:ext cx="273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Бизнес-планирование и фин. моделирование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65F95-87F0-4786-8FB0-3DF6364535EE}"/>
              </a:ext>
            </a:extLst>
          </p:cNvPr>
          <p:cNvSpPr txBox="1"/>
          <p:nvPr/>
        </p:nvSpPr>
        <p:spPr>
          <a:xfrm>
            <a:off x="9748635" y="5812554"/>
            <a:ext cx="241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Технологический консалтинг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DCDBED-E7DC-45E7-94BC-0FBAF2F672FB}"/>
              </a:ext>
            </a:extLst>
          </p:cNvPr>
          <p:cNvSpPr txBox="1"/>
          <p:nvPr/>
        </p:nvSpPr>
        <p:spPr>
          <a:xfrm>
            <a:off x="7460000" y="5853543"/>
            <a:ext cx="241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Разработка стратегий развития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89F5168-148E-4F2F-AF12-86871C3D2BD0}"/>
              </a:ext>
            </a:extLst>
          </p:cNvPr>
          <p:cNvSpPr/>
          <p:nvPr/>
        </p:nvSpPr>
        <p:spPr>
          <a:xfrm>
            <a:off x="-1" y="758101"/>
            <a:ext cx="12199871" cy="1167133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ea typeface="+mj-ea"/>
                <a:cs typeface="+mj-cs"/>
              </a:rPr>
              <a:t>ОСНОВНЫЕ НАПРАВЛЕНИЯ ДЕЯТЕЛЬНОСТИ</a:t>
            </a:r>
          </a:p>
        </p:txBody>
      </p:sp>
      <p:pic>
        <p:nvPicPr>
          <p:cNvPr id="15" name="Рисунок 14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E5D4A41A-D1D7-486C-A712-636F5B8A9B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7120" y="4918690"/>
            <a:ext cx="914400" cy="914400"/>
          </a:xfrm>
          <a:prstGeom prst="rect">
            <a:avLst/>
          </a:prstGeom>
        </p:spPr>
      </p:pic>
      <p:pic>
        <p:nvPicPr>
          <p:cNvPr id="30" name="Рисунок 29" descr="Шестеренки">
            <a:extLst>
              <a:ext uri="{FF2B5EF4-FFF2-40B4-BE49-F238E27FC236}">
                <a16:creationId xmlns:a16="http://schemas.microsoft.com/office/drawing/2014/main" id="{775C540F-2FDA-4AB0-B203-96A65DA8B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8316" y="4836794"/>
            <a:ext cx="914400" cy="914400"/>
          </a:xfrm>
          <a:prstGeom prst="rect">
            <a:avLst/>
          </a:prstGeom>
        </p:spPr>
      </p:pic>
      <p:pic>
        <p:nvPicPr>
          <p:cNvPr id="2053" name="Рисунок 2052" descr="Калькулятор">
            <a:extLst>
              <a:ext uri="{FF2B5EF4-FFF2-40B4-BE49-F238E27FC236}">
                <a16:creationId xmlns:a16="http://schemas.microsoft.com/office/drawing/2014/main" id="{2528822E-DF74-4B1C-A8C6-90DD267D21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0870" y="4890150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DE93F8-FED8-4E85-AFA5-2B4527147C7C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>
                <a:solidFill>
                  <a:schemeClr val="bg1">
                    <a:lumMod val="95000"/>
                  </a:schemeClr>
                </a:solidFill>
              </a:rPr>
              <a:pPr algn="r"/>
              <a:t>4</a:t>
            </a:fld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21" y="4890561"/>
            <a:ext cx="8350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31F046-179F-40F2-8C70-E9D0A9E4C149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68639" y="4862980"/>
            <a:ext cx="996483" cy="9964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6B77295-461C-44C7-80AF-8D1DE5C9FE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55516" y="757985"/>
            <a:ext cx="1154558" cy="10918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1A3C4F-7BA1-4B57-B59B-6467DBFD2193}"/>
              </a:ext>
            </a:extLst>
          </p:cNvPr>
          <p:cNvSpPr/>
          <p:nvPr/>
        </p:nvSpPr>
        <p:spPr>
          <a:xfrm>
            <a:off x="1549" y="4734585"/>
            <a:ext cx="12186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5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CF93900-5255-46B0-8248-D332361A40A0}"/>
              </a:ext>
            </a:extLst>
          </p:cNvPr>
          <p:cNvSpPr/>
          <p:nvPr/>
        </p:nvSpPr>
        <p:spPr>
          <a:xfrm>
            <a:off x="0" y="-166573"/>
            <a:ext cx="12191998" cy="1063719"/>
          </a:xfrm>
          <a:prstGeom prst="rect">
            <a:avLst/>
          </a:prstGeom>
          <a:solidFill>
            <a:srgbClr val="3F7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2553AB-1FE1-4288-80F9-D9BD04B4949D}"/>
              </a:ext>
            </a:extLst>
          </p:cNvPr>
          <p:cNvSpPr/>
          <p:nvPr/>
        </p:nvSpPr>
        <p:spPr>
          <a:xfrm>
            <a:off x="0" y="6340709"/>
            <a:ext cx="12191998" cy="536745"/>
          </a:xfrm>
          <a:prstGeom prst="rect">
            <a:avLst/>
          </a:prstGeom>
          <a:solidFill>
            <a:srgbClr val="3F7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6D1FC-4FA6-406B-9D0D-C80DCFBD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61" y="73338"/>
            <a:ext cx="7931338" cy="733063"/>
          </a:xfrm>
        </p:spPr>
        <p:txBody>
          <a:bodyPr>
            <a:normAutofit/>
          </a:bodyPr>
          <a:lstStyle/>
          <a:p>
            <a:r>
              <a:rPr lang="ru-RU" sz="3200" b="1" spc="-50" dirty="0">
                <a:solidFill>
                  <a:schemeClr val="bg1">
                    <a:lumMod val="95000"/>
                  </a:schemeClr>
                </a:solidFill>
                <a:latin typeface="Helvetica Neue"/>
              </a:rPr>
              <a:t>НАШИ УСЛУГИ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AB2E3-D992-431D-AA60-A1E71BAE75AA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>
                <a:solidFill>
                  <a:schemeClr val="bg1">
                    <a:lumMod val="95000"/>
                  </a:schemeClr>
                </a:solidFill>
              </a:rPr>
              <a:pPr algn="r"/>
              <a:t>5</a:t>
            </a:fld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8BF586-4148-4700-A82D-4F3728A63719}"/>
              </a:ext>
            </a:extLst>
          </p:cNvPr>
          <p:cNvSpPr/>
          <p:nvPr/>
        </p:nvSpPr>
        <p:spPr>
          <a:xfrm>
            <a:off x="0" y="908001"/>
            <a:ext cx="12191999" cy="54132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F316A-8A69-4D5B-AC62-CC41333F8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99" y="1257300"/>
            <a:ext cx="11506199" cy="4864100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>
                <a:latin typeface="Helvetica Neue"/>
              </a:rPr>
              <a:t>Бизнес-планирование и привлечение финансирования</a:t>
            </a:r>
          </a:p>
          <a:p>
            <a:pPr marL="812800" indent="-279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Helvetica Neue"/>
                <a:cs typeface="Arial" panose="020B0604020202020204" pitchFamily="34" charset="0"/>
              </a:rPr>
              <a:t>Разработка бизнес-планов любой степени сложности под задачи клиента</a:t>
            </a:r>
          </a:p>
          <a:p>
            <a:pPr marL="812800" indent="-279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Разработка финансовых моделей</a:t>
            </a:r>
          </a:p>
          <a:p>
            <a:pPr marL="812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Подготовка ТЭО, инвестиционных меморандумов, концепций, резюме инвестиционных проектов</a:t>
            </a:r>
          </a:p>
          <a:p>
            <a:pPr marL="812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Проведение независимой экспертизы материалов клиента</a:t>
            </a:r>
          </a:p>
          <a:p>
            <a:pPr marL="812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Разработка схемы финансирования, защита и сопровождение проекта</a:t>
            </a:r>
          </a:p>
          <a:p>
            <a:pPr>
              <a:spcAft>
                <a:spcPts val="600"/>
              </a:spcAft>
            </a:pPr>
            <a:r>
              <a:rPr lang="ru-RU" sz="2000" b="1" dirty="0">
                <a:latin typeface="Helvetica Neue"/>
              </a:rPr>
              <a:t>Исследования рынков и разработка стратегий</a:t>
            </a:r>
          </a:p>
          <a:p>
            <a:pPr marL="81756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Комплексные исследования рынка (полевыми и кабинетными методами), в том числе с фокусом на определенных регионах и анализом конкуренции</a:t>
            </a:r>
          </a:p>
          <a:p>
            <a:pPr marL="81756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Выбор направлений деятельности предприятий, прогнозы рынков</a:t>
            </a:r>
          </a:p>
          <a:p>
            <a:pPr marL="81756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Разработка маркетинговых стратегий, маркетинговой части бизнес-плана</a:t>
            </a:r>
          </a:p>
          <a:p>
            <a:pPr marL="81756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Анализ возможностей </a:t>
            </a:r>
            <a:r>
              <a:rPr lang="ru-RU" sz="1600" dirty="0" err="1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импортозамещения</a:t>
            </a: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 и экспортного потенциала </a:t>
            </a:r>
          </a:p>
          <a:p>
            <a:r>
              <a:rPr lang="ru-RU" sz="2000" b="1" dirty="0">
                <a:latin typeface="Helvetica Neue"/>
              </a:rPr>
              <a:t>Содействие в получении государственной поддержки</a:t>
            </a:r>
          </a:p>
          <a:p>
            <a:pPr marL="81280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Налоговых льгот, субсидий, субвенций, грантов, гарантий</a:t>
            </a:r>
          </a:p>
          <a:p>
            <a:pPr marL="81280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Составление и адаптация бизнес-плана в соответствии с требованиями органов государственной власти </a:t>
            </a:r>
          </a:p>
          <a:p>
            <a:pPr marL="81280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Получение кредитов и займов на льготных условиях (в банках, фондах), статуса резидентов территорий со специальными налоговыми режимами </a:t>
            </a:r>
            <a:endParaRPr lang="ru-RU" sz="1600" dirty="0">
              <a:solidFill>
                <a:srgbClr val="545454"/>
              </a:solidFill>
              <a:highlight>
                <a:srgbClr val="FFFF00"/>
              </a:highlight>
              <a:latin typeface="Helvetica Neue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latin typeface="Helvetica Neue"/>
              </a:rPr>
              <a:t>Технологический и комплексный консалтинг (совместно с партнерскими компаниями)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Анализ оптимального использования земельных участков, производственных активов и других ресурсов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Анализ финансово-хозяйственной деятельности предприятий, рекомендации по повышению эффективности работы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45454"/>
                </a:solidFill>
                <a:latin typeface="Helvetica Neue"/>
                <a:cs typeface="Arial" panose="020B0604020202020204" pitchFamily="34" charset="0"/>
              </a:rPr>
              <a:t>Разработка, экспертиза и консультационная поддержка по технологическим вопросам (включая технологическую экспертизу, технический и строительный аудит проекта)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>
              <a:solidFill>
                <a:srgbClr val="545454"/>
              </a:solidFill>
              <a:highlight>
                <a:srgbClr val="FFFF00"/>
              </a:highlight>
              <a:latin typeface="Helvetica Neue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ru-RU" dirty="0">
              <a:solidFill>
                <a:srgbClr val="545454"/>
              </a:solidFill>
              <a:latin typeface="Helvetica Neue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4469F3-F4F2-4D12-B133-2824C16E0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8799" y="969755"/>
            <a:ext cx="1154558" cy="10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Заголовок 56">
            <a:extLst>
              <a:ext uri="{FF2B5EF4-FFF2-40B4-BE49-F238E27FC236}">
                <a16:creationId xmlns:a16="http://schemas.microsoft.com/office/drawing/2014/main" id="{EF576706-5D3D-407E-A343-371EA242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C2D345-7EBA-40BF-93DA-867322846B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bright="6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1980"/>
          <a:stretch/>
        </p:blipFill>
        <p:spPr>
          <a:ln w="5715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8D7BE3-C9D9-435B-85A3-7FFE9142248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7000"/>
                    </a14:imgEffect>
                    <a14:imgEffect>
                      <a14:brightnessContrast bright="-36000"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20318"/>
          <a:stretch/>
        </p:blipFill>
        <p:spPr>
          <a:ln w="57150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7CE14F-22C6-4BCF-AB6B-082F1B6CCE59}"/>
              </a:ext>
            </a:extLst>
          </p:cNvPr>
          <p:cNvSpPr/>
          <p:nvPr/>
        </p:nvSpPr>
        <p:spPr>
          <a:xfrm>
            <a:off x="3157" y="13849"/>
            <a:ext cx="6084001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75494BC-0B62-424A-8FA9-8356BEA25BF2}"/>
              </a:ext>
            </a:extLst>
          </p:cNvPr>
          <p:cNvSpPr/>
          <p:nvPr/>
        </p:nvSpPr>
        <p:spPr>
          <a:xfrm>
            <a:off x="6119998" y="-10856"/>
            <a:ext cx="6084001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F240D27F-392D-466C-8739-7E20FF3FE997}"/>
              </a:ext>
            </a:extLst>
          </p:cNvPr>
          <p:cNvSpPr txBox="1">
            <a:spLocks/>
          </p:cNvSpPr>
          <p:nvPr/>
        </p:nvSpPr>
        <p:spPr>
          <a:xfrm>
            <a:off x="-128805" y="-2101"/>
            <a:ext cx="5654962" cy="6720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tabLst>
                <a:tab pos="984250" algn="l"/>
              </a:tabLst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НАША СПЕЦИАЛИЗАЦИЯ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8A7D3-B7D7-464A-9DA4-71BDEE69A102}"/>
              </a:ext>
            </a:extLst>
          </p:cNvPr>
          <p:cNvSpPr txBox="1"/>
          <p:nvPr/>
        </p:nvSpPr>
        <p:spPr>
          <a:xfrm>
            <a:off x="647873" y="1555993"/>
            <a:ext cx="478825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rgbClr val="3D4D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Молочное и мясное скотоводство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rgbClr val="3D4D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Птицеводство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rgbClr val="3D4D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Свиноводство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rgbClr val="3D4D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Аквакультура (рыбоводство) и рыболовство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rgbClr val="3D4D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Растениеводство (все виды)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0ECC9-8BDA-48AF-A6D3-CC4FF0C0CE1B}"/>
              </a:ext>
            </a:extLst>
          </p:cNvPr>
          <p:cNvSpPr txBox="1"/>
          <p:nvPr/>
        </p:nvSpPr>
        <p:spPr>
          <a:xfrm>
            <a:off x="224181" y="730841"/>
            <a:ext cx="32513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Сельское хозяйство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0178A5B-56DB-40E6-9B74-7448F7FFC9D6}"/>
              </a:ext>
            </a:extLst>
          </p:cNvPr>
          <p:cNvCxnSpPr>
            <a:cxnSpLocks/>
          </p:cNvCxnSpPr>
          <p:nvPr/>
        </p:nvCxnSpPr>
        <p:spPr>
          <a:xfrm>
            <a:off x="304800" y="1239877"/>
            <a:ext cx="1342880" cy="0"/>
          </a:xfrm>
          <a:prstGeom prst="line">
            <a:avLst/>
          </a:prstGeom>
          <a:ln w="50800">
            <a:solidFill>
              <a:srgbClr val="5064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AFB7E8A-AE23-4A6B-B9F5-8BAB66417010}"/>
              </a:ext>
            </a:extLst>
          </p:cNvPr>
          <p:cNvSpPr txBox="1"/>
          <p:nvPr/>
        </p:nvSpPr>
        <p:spPr>
          <a:xfrm>
            <a:off x="6281574" y="548001"/>
            <a:ext cx="5612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>
                    <a:lumMod val="95000"/>
                  </a:schemeClr>
                </a:solidFill>
                <a:latin typeface="Helvetica Neue"/>
              </a:rPr>
              <a:t>Переработка сельхозпродукции и инфраструктура</a:t>
            </a:r>
          </a:p>
          <a:p>
            <a:endParaRPr lang="ru-RU" sz="2000" b="1" dirty="0">
              <a:solidFill>
                <a:schemeClr val="bg1"/>
              </a:solidFill>
              <a:latin typeface="Helvetica Neue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AF7BAC0-191A-403D-BD5E-8149F2F3EFEB}"/>
              </a:ext>
            </a:extLst>
          </p:cNvPr>
          <p:cNvCxnSpPr>
            <a:cxnSpLocks/>
          </p:cNvCxnSpPr>
          <p:nvPr/>
        </p:nvCxnSpPr>
        <p:spPr>
          <a:xfrm>
            <a:off x="6374608" y="1277977"/>
            <a:ext cx="134288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AF18EC8-9286-4AEB-A5FA-0F880CD438A1}"/>
              </a:ext>
            </a:extLst>
          </p:cNvPr>
          <p:cNvSpPr/>
          <p:nvPr/>
        </p:nvSpPr>
        <p:spPr>
          <a:xfrm>
            <a:off x="292100" y="5279273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Открытая ладонь с растением">
            <a:extLst>
              <a:ext uri="{FF2B5EF4-FFF2-40B4-BE49-F238E27FC236}">
                <a16:creationId xmlns:a16="http://schemas.microsoft.com/office/drawing/2014/main" id="{3DEA2528-7FB6-47C9-82E0-BAF5A9586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709" y="5286302"/>
            <a:ext cx="678214" cy="678214"/>
          </a:xfrm>
          <a:prstGeom prst="rect">
            <a:avLst/>
          </a:prstGeom>
          <a:effectLst/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D79C4A5-C7C2-49AA-99D2-B200974E6C3A}"/>
              </a:ext>
            </a:extLst>
          </p:cNvPr>
          <p:cNvSpPr/>
          <p:nvPr/>
        </p:nvSpPr>
        <p:spPr>
          <a:xfrm>
            <a:off x="314828" y="4261952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0EBBBF8-FF19-46CA-9176-840E0AB60E93}"/>
              </a:ext>
            </a:extLst>
          </p:cNvPr>
          <p:cNvSpPr/>
          <p:nvPr/>
        </p:nvSpPr>
        <p:spPr>
          <a:xfrm>
            <a:off x="314828" y="3277275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521C899-2395-4201-90D8-03A5A4B22304}"/>
              </a:ext>
            </a:extLst>
          </p:cNvPr>
          <p:cNvSpPr/>
          <p:nvPr/>
        </p:nvSpPr>
        <p:spPr>
          <a:xfrm>
            <a:off x="314828" y="2338530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574C4BC-C117-4F17-9437-6ED488F4BEEE}"/>
              </a:ext>
            </a:extLst>
          </p:cNvPr>
          <p:cNvSpPr/>
          <p:nvPr/>
        </p:nvSpPr>
        <p:spPr>
          <a:xfrm>
            <a:off x="304800" y="1443506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Корова">
            <a:extLst>
              <a:ext uri="{FF2B5EF4-FFF2-40B4-BE49-F238E27FC236}">
                <a16:creationId xmlns:a16="http://schemas.microsoft.com/office/drawing/2014/main" id="{D0616931-138F-4014-87C5-2E1A0A64E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989" y="1461104"/>
            <a:ext cx="612000" cy="612000"/>
          </a:xfrm>
          <a:prstGeom prst="rect">
            <a:avLst/>
          </a:prstGeom>
        </p:spPr>
      </p:pic>
      <p:pic>
        <p:nvPicPr>
          <p:cNvPr id="37" name="Рисунок 36" descr="Цыпленок">
            <a:extLst>
              <a:ext uri="{FF2B5EF4-FFF2-40B4-BE49-F238E27FC236}">
                <a16:creationId xmlns:a16="http://schemas.microsoft.com/office/drawing/2014/main" id="{45015442-2BCF-446E-9617-BED5B0B2F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4720" y="2329620"/>
            <a:ext cx="684000" cy="684000"/>
          </a:xfrm>
          <a:prstGeom prst="rect">
            <a:avLst/>
          </a:prstGeom>
        </p:spPr>
      </p:pic>
      <p:pic>
        <p:nvPicPr>
          <p:cNvPr id="39" name="Рисунок 38" descr="Свинья">
            <a:extLst>
              <a:ext uri="{FF2B5EF4-FFF2-40B4-BE49-F238E27FC236}">
                <a16:creationId xmlns:a16="http://schemas.microsoft.com/office/drawing/2014/main" id="{0D7B4A91-D526-4930-ABFC-DE5226D55D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2781" y="3250467"/>
            <a:ext cx="684000" cy="684000"/>
          </a:xfrm>
          <a:prstGeom prst="rect">
            <a:avLst/>
          </a:prstGeom>
        </p:spPr>
      </p:pic>
      <p:pic>
        <p:nvPicPr>
          <p:cNvPr id="41" name="Рисунок 40" descr="Рыба">
            <a:extLst>
              <a:ext uri="{FF2B5EF4-FFF2-40B4-BE49-F238E27FC236}">
                <a16:creationId xmlns:a16="http://schemas.microsoft.com/office/drawing/2014/main" id="{5D065FC9-9B05-48C2-B4E1-E34AB4A11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4279" y="4261952"/>
            <a:ext cx="648000" cy="6480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16AC1C7-B81E-4A6A-B04A-F66DC044583C}"/>
              </a:ext>
            </a:extLst>
          </p:cNvPr>
          <p:cNvSpPr/>
          <p:nvPr/>
        </p:nvSpPr>
        <p:spPr>
          <a:xfrm>
            <a:off x="6401211" y="1430407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2D158E-A826-4A0A-B287-65DD6EA8A8B1}"/>
              </a:ext>
            </a:extLst>
          </p:cNvPr>
          <p:cNvSpPr txBox="1"/>
          <p:nvPr/>
        </p:nvSpPr>
        <p:spPr>
          <a:xfrm>
            <a:off x="6757373" y="1524486"/>
            <a:ext cx="538709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Переработка молока и мяса</a:t>
            </a:r>
            <a:r>
              <a:rPr lang="en-US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r>
              <a:rPr lang="ru-RU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рыбы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Переработка зерна (мука, комбикорма, глубокая переработка)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Переработка масличных культур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Складские комплексы, хранилища, элеваторы</a:t>
            </a:r>
          </a:p>
          <a:p>
            <a:pPr marL="622300">
              <a:spcBef>
                <a:spcPts val="2400"/>
              </a:spcBef>
              <a:spcAft>
                <a:spcPts val="2400"/>
              </a:spcAft>
            </a:pPr>
            <a:r>
              <a:rPr lang="ru-RU" spc="-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Развитие сельских территорий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3ADC1D9-C76F-4EB5-BA8F-D152B8F3BD29}"/>
              </a:ext>
            </a:extLst>
          </p:cNvPr>
          <p:cNvSpPr/>
          <p:nvPr/>
        </p:nvSpPr>
        <p:spPr>
          <a:xfrm>
            <a:off x="6412931" y="2377770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DB74624-EA82-47F9-956F-2FDA9C6D9B50}"/>
              </a:ext>
            </a:extLst>
          </p:cNvPr>
          <p:cNvSpPr/>
          <p:nvPr/>
        </p:nvSpPr>
        <p:spPr>
          <a:xfrm>
            <a:off x="6392765" y="3465991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F0B7375-09C0-4531-96D7-7849C65F3021}"/>
              </a:ext>
            </a:extLst>
          </p:cNvPr>
          <p:cNvSpPr/>
          <p:nvPr/>
        </p:nvSpPr>
        <p:spPr>
          <a:xfrm>
            <a:off x="6374608" y="4413354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96AE73-6FE2-4398-B36D-C1F2E9B5EF33}"/>
              </a:ext>
            </a:extLst>
          </p:cNvPr>
          <p:cNvSpPr/>
          <p:nvPr/>
        </p:nvSpPr>
        <p:spPr>
          <a:xfrm>
            <a:off x="6388511" y="5315332"/>
            <a:ext cx="678214" cy="678212"/>
          </a:xfrm>
          <a:prstGeom prst="rect">
            <a:avLst/>
          </a:prstGeom>
          <a:solidFill>
            <a:srgbClr val="3F76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Детская бутылочка">
            <a:extLst>
              <a:ext uri="{FF2B5EF4-FFF2-40B4-BE49-F238E27FC236}">
                <a16:creationId xmlns:a16="http://schemas.microsoft.com/office/drawing/2014/main" id="{B7E84C1D-FC2C-4421-A3E1-6DB94C5357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82269" y="1439062"/>
            <a:ext cx="678214" cy="678214"/>
          </a:xfrm>
          <a:prstGeom prst="rect">
            <a:avLst/>
          </a:prstGeom>
        </p:spPr>
      </p:pic>
      <p:pic>
        <p:nvPicPr>
          <p:cNvPr id="50" name="Рисунок 49" descr="Силосная башня">
            <a:extLst>
              <a:ext uri="{FF2B5EF4-FFF2-40B4-BE49-F238E27FC236}">
                <a16:creationId xmlns:a16="http://schemas.microsoft.com/office/drawing/2014/main" id="{69AE8F8A-DA38-4072-BCBF-A20F7A3771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95564" y="4447519"/>
            <a:ext cx="612000" cy="612000"/>
          </a:xfrm>
          <a:prstGeom prst="rect">
            <a:avLst/>
          </a:prstGeom>
        </p:spPr>
      </p:pic>
      <p:pic>
        <p:nvPicPr>
          <p:cNvPr id="51" name="Рисунок 50" descr="Фабрика">
            <a:extLst>
              <a:ext uri="{FF2B5EF4-FFF2-40B4-BE49-F238E27FC236}">
                <a16:creationId xmlns:a16="http://schemas.microsoft.com/office/drawing/2014/main" id="{70CAEEFA-3E32-42C7-8C2F-19622B65FA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07727" y="3479303"/>
            <a:ext cx="648000" cy="648000"/>
          </a:xfrm>
          <a:prstGeom prst="rect">
            <a:avLst/>
          </a:prstGeom>
        </p:spPr>
      </p:pic>
      <p:pic>
        <p:nvPicPr>
          <p:cNvPr id="53" name="Рисунок 52" descr="Трактор">
            <a:extLst>
              <a:ext uri="{FF2B5EF4-FFF2-40B4-BE49-F238E27FC236}">
                <a16:creationId xmlns:a16="http://schemas.microsoft.com/office/drawing/2014/main" id="{C1B74F2D-AA85-4F41-A2F5-756AF030A9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71742" y="5328799"/>
            <a:ext cx="684000" cy="684000"/>
          </a:xfrm>
          <a:prstGeom prst="rect">
            <a:avLst/>
          </a:prstGeom>
        </p:spPr>
      </p:pic>
      <p:pic>
        <p:nvPicPr>
          <p:cNvPr id="55" name="Рисунок 54" descr="Ветряная мельница">
            <a:extLst>
              <a:ext uri="{FF2B5EF4-FFF2-40B4-BE49-F238E27FC236}">
                <a16:creationId xmlns:a16="http://schemas.microsoft.com/office/drawing/2014/main" id="{513FF84B-7EA5-4A6C-A1B6-90C6AF9EA2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26243" y="2415132"/>
            <a:ext cx="612000" cy="612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EAE1AD3-BFDC-430E-9459-47921274D8AC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>
                <a:solidFill>
                  <a:schemeClr val="bg1">
                    <a:lumMod val="95000"/>
                  </a:schemeClr>
                </a:solidFill>
              </a:rPr>
              <a:pPr algn="r"/>
              <a:t>6</a:t>
            </a:fld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6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789A50-F05E-4EC2-A76F-9F102C31C8B7}"/>
              </a:ext>
            </a:extLst>
          </p:cNvPr>
          <p:cNvSpPr/>
          <p:nvPr/>
        </p:nvSpPr>
        <p:spPr>
          <a:xfrm>
            <a:off x="0" y="-19878"/>
            <a:ext cx="12239255" cy="6877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8F97A4-B89A-4B5D-A8DC-9DFBA18973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8" b="42742"/>
          <a:stretch/>
        </p:blipFill>
        <p:spPr>
          <a:xfrm>
            <a:off x="0" y="1809344"/>
            <a:ext cx="12191999" cy="2859932"/>
          </a:xfr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1086697-C57F-42BC-94A9-E032CFA0BDC9}"/>
              </a:ext>
            </a:extLst>
          </p:cNvPr>
          <p:cNvSpPr/>
          <p:nvPr/>
        </p:nvSpPr>
        <p:spPr>
          <a:xfrm>
            <a:off x="0" y="1736406"/>
            <a:ext cx="12239255" cy="3037517"/>
          </a:xfrm>
          <a:prstGeom prst="rect">
            <a:avLst/>
          </a:prstGeom>
          <a:solidFill>
            <a:srgbClr val="3F762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перфолента 25">
            <a:extLst>
              <a:ext uri="{FF2B5EF4-FFF2-40B4-BE49-F238E27FC236}">
                <a16:creationId xmlns:a16="http://schemas.microsoft.com/office/drawing/2014/main" id="{1F31B5AE-247C-4605-9464-96E79B73C4D4}"/>
              </a:ext>
            </a:extLst>
          </p:cNvPr>
          <p:cNvSpPr/>
          <p:nvPr/>
        </p:nvSpPr>
        <p:spPr>
          <a:xfrm>
            <a:off x="3262278" y="2645928"/>
            <a:ext cx="5080000" cy="1322962"/>
          </a:xfrm>
          <a:prstGeom prst="flowChartPunchedTape">
            <a:avLst/>
          </a:prstGeom>
          <a:solidFill>
            <a:srgbClr val="20AE97">
              <a:alpha val="65000"/>
            </a:srgbClr>
          </a:solidFill>
          <a:ln>
            <a:noFill/>
          </a:ln>
          <a:effectLst>
            <a:outerShdw blurRad="50800" dist="368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Издательский дом сфера. Логотип">
            <a:extLst>
              <a:ext uri="{FF2B5EF4-FFF2-40B4-BE49-F238E27FC236}">
                <a16:creationId xmlns:a16="http://schemas.microsoft.com/office/drawing/2014/main" id="{7BBE56B7-149D-45D1-8ECE-D1F46E9B5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48" y="674681"/>
            <a:ext cx="1546660" cy="5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_air">
            <a:extLst>
              <a:ext uri="{FF2B5EF4-FFF2-40B4-BE49-F238E27FC236}">
                <a16:creationId xmlns:a16="http://schemas.microsoft.com/office/drawing/2014/main" id="{44251AFC-D3DF-4198-A5CE-B98FE278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834" y="29999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3B54013-0F69-4457-BE56-EA993B01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37" y="616914"/>
            <a:ext cx="788679" cy="7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857E9B-4EB7-4935-AEAB-F3C6F458A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5975" y="684790"/>
            <a:ext cx="691167" cy="56421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96E38ED-AEE4-4111-B9B6-0AB348D2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775" y="684790"/>
            <a:ext cx="949240" cy="5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Журнал «Сельскохозяйственные Вести»">
            <a:extLst>
              <a:ext uri="{FF2B5EF4-FFF2-40B4-BE49-F238E27FC236}">
                <a16:creationId xmlns:a16="http://schemas.microsoft.com/office/drawing/2014/main" id="{1386DB05-CDA6-48FB-A0D9-C46D8E34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07" y="666927"/>
            <a:ext cx="1408666" cy="5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A642F16F-E72C-415E-AB08-1499111A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48" y="5955963"/>
            <a:ext cx="2444642" cy="3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128E950D-56C8-4079-94B8-9A828A27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3" y="5209595"/>
            <a:ext cx="758447" cy="9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4DD6D9C-6C55-415E-8161-59B80DAF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01" y="6022968"/>
            <a:ext cx="2036195" cy="3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E0D64F9B-997E-40E2-B0A2-AA7580376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122" y="5322523"/>
            <a:ext cx="846635" cy="88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ВЭБ.РФ организует конференцию по импакт-инвестированию | Новости | Портал  «Новый бизнес: социальное предпринимательство»">
            <a:extLst>
              <a:ext uri="{FF2B5EF4-FFF2-40B4-BE49-F238E27FC236}">
                <a16:creationId xmlns:a16="http://schemas.microsoft.com/office/drawing/2014/main" id="{CE86B508-AF6C-4CFB-8981-4106306C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90" y="5268543"/>
            <a:ext cx="565140" cy="4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0978D204-431D-40A2-AAA0-105576F6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96" y="5025755"/>
            <a:ext cx="133216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Газпромбанк логотип на прозрачном фоне (пнг)– Газпромбанк логотип png">
            <a:extLst>
              <a:ext uri="{FF2B5EF4-FFF2-40B4-BE49-F238E27FC236}">
                <a16:creationId xmlns:a16="http://schemas.microsoft.com/office/drawing/2014/main" id="{2D0A138E-D8E0-4722-AA51-21EC8928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07" y="5996892"/>
            <a:ext cx="1737057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АО «МСП Банк»">
            <a:extLst>
              <a:ext uri="{FF2B5EF4-FFF2-40B4-BE49-F238E27FC236}">
                <a16:creationId xmlns:a16="http://schemas.microsoft.com/office/drawing/2014/main" id="{E90B15BB-764E-4D96-86AA-421A72943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7" b="25633"/>
          <a:stretch/>
        </p:blipFill>
        <p:spPr bwMode="auto">
          <a:xfrm>
            <a:off x="7948082" y="5301960"/>
            <a:ext cx="1546575" cy="3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89753EE6-5ED2-4C4D-B7DB-4AC6E89F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13" y="4965605"/>
            <a:ext cx="1474191" cy="10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240953AE-65A5-4E7D-945D-236B65D32555}"/>
              </a:ext>
            </a:extLst>
          </p:cNvPr>
          <p:cNvSpPr txBox="1">
            <a:spLocks/>
          </p:cNvSpPr>
          <p:nvPr/>
        </p:nvSpPr>
        <p:spPr>
          <a:xfrm>
            <a:off x="3215023" y="2926466"/>
            <a:ext cx="4994700" cy="63753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tabLst>
                <a:tab pos="984250" algn="l"/>
              </a:tabLst>
            </a:pPr>
            <a:r>
              <a:rPr lang="ru-RU" sz="3200" b="1" dirty="0">
                <a:latin typeface="Helvetica Neue"/>
                <a:cs typeface="Arial" panose="020B0604020202020204" pitchFamily="34" charset="0"/>
              </a:rPr>
              <a:t>ОСНОВНЫЕ ПАРТНЕРЫ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A6E7A2-8196-4C62-8FC6-94CC83398EFC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/>
              <a:pPr algn="r"/>
              <a:t>7</a:t>
            </a:fld>
            <a:endParaRPr lang="ru-RU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97601E-03AA-4914-8E0B-8A010C5AD524}"/>
              </a:ext>
            </a:extLst>
          </p:cNvPr>
          <p:cNvSpPr txBox="1"/>
          <p:nvPr/>
        </p:nvSpPr>
        <p:spPr>
          <a:xfrm>
            <a:off x="4589862" y="4075268"/>
            <a:ext cx="732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…все основные поставщики  оборудования, техники, семян, племенного материала и других ресурсов для АПК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46C8C7-565B-46AD-BDAE-D7DAB2B0AA79}"/>
              </a:ext>
            </a:extLst>
          </p:cNvPr>
          <p:cNvSpPr txBox="1"/>
          <p:nvPr/>
        </p:nvSpPr>
        <p:spPr>
          <a:xfrm>
            <a:off x="304354" y="1937816"/>
            <a:ext cx="732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</a:t>
            </a:r>
            <a:r>
              <a:rPr lang="ru-RU" b="1" dirty="0">
                <a:solidFill>
                  <a:schemeClr val="bg1"/>
                </a:solidFill>
              </a:rPr>
              <a:t>нформационные партнеры и ключевые кредитно-финансовые структуры, а также…</a:t>
            </a:r>
          </a:p>
        </p:txBody>
      </p:sp>
    </p:spTree>
    <p:extLst>
      <p:ext uri="{BB962C8B-B14F-4D97-AF65-F5344CB8AC3E}">
        <p14:creationId xmlns:p14="http://schemas.microsoft.com/office/powerpoint/2010/main" val="276026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DA035C-3EEF-42F1-BBAC-8C947DE4FDCD}"/>
              </a:ext>
            </a:extLst>
          </p:cNvPr>
          <p:cNvSpPr/>
          <p:nvPr/>
        </p:nvSpPr>
        <p:spPr>
          <a:xfrm>
            <a:off x="27746" y="5943600"/>
            <a:ext cx="1216425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7D0CD2-1670-46C1-BCC9-4CCBB2F85A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11411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FA73FB-0B51-4B01-813D-2BFABB5D9638}"/>
              </a:ext>
            </a:extLst>
          </p:cNvPr>
          <p:cNvSpPr/>
          <p:nvPr/>
        </p:nvSpPr>
        <p:spPr>
          <a:xfrm>
            <a:off x="1" y="213371"/>
            <a:ext cx="12191999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ysClr val="windowText" lastClr="000000"/>
                </a:solidFill>
              </a:rPr>
              <a:t>								Правительство </a:t>
            </a:r>
          </a:p>
          <a:p>
            <a:r>
              <a:rPr lang="ru-RU" sz="1400" dirty="0">
                <a:solidFill>
                  <a:sysClr val="windowText" lastClr="000000"/>
                </a:solidFill>
              </a:rPr>
              <a:t>							Ленинградской области</a:t>
            </a:r>
          </a:p>
        </p:txBody>
      </p:sp>
      <p:pic>
        <p:nvPicPr>
          <p:cNvPr id="25" name="Picture 10" descr="Выборжец. Агрохолдинг">
            <a:extLst>
              <a:ext uri="{FF2B5EF4-FFF2-40B4-BE49-F238E27FC236}">
                <a16:creationId xmlns:a16="http://schemas.microsoft.com/office/drawing/2014/main" id="{228EC7EA-8AEC-4E35-B573-2413BFC0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42" y="1703531"/>
            <a:ext cx="1919212" cy="5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Акционерное общество «Югорский рыбоводный завод»">
            <a:extLst>
              <a:ext uri="{FF2B5EF4-FFF2-40B4-BE49-F238E27FC236}">
                <a16:creationId xmlns:a16="http://schemas.microsoft.com/office/drawing/2014/main" id="{F7DD2FC9-94B4-48CC-A2B4-02B33C171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80" y="1646921"/>
            <a:ext cx="2127982" cy="7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Клиенты | ACSOUR">
            <a:extLst>
              <a:ext uri="{FF2B5EF4-FFF2-40B4-BE49-F238E27FC236}">
                <a16:creationId xmlns:a16="http://schemas.microsoft.com/office/drawing/2014/main" id="{44B46E0A-6966-470B-BFED-F88C7FCD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53" y="2083897"/>
            <a:ext cx="2171767" cy="19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Atria Logo [ Download - Logo - icon ] png svg">
            <a:extLst>
              <a:ext uri="{FF2B5EF4-FFF2-40B4-BE49-F238E27FC236}">
                <a16:creationId xmlns:a16="http://schemas.microsoft.com/office/drawing/2014/main" id="{D5E29DFC-428A-4C33-9288-55A65555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05" y="2917297"/>
            <a:ext cx="1144733" cy="6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Постановление Правительства Ленинградской области от 5 ноября 2020 года №  716 &quot;О внесении изменений в постановление Правительства Ленинградской  области от 13 августа 2020 года № 573 &quot;О мерах по предотвращению  распространения новой коронавирусной инфекции&quot;">
            <a:extLst>
              <a:ext uri="{FF2B5EF4-FFF2-40B4-BE49-F238E27FC236}">
                <a16:creationId xmlns:a16="http://schemas.microsoft.com/office/drawing/2014/main" id="{BC81C933-E37D-419F-98C4-9DE1BE882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24" y="2701194"/>
            <a:ext cx="600700" cy="6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3686445-855C-40AA-9C4F-748B86262DB7}"/>
              </a:ext>
            </a:extLst>
          </p:cNvPr>
          <p:cNvSpPr/>
          <p:nvPr/>
        </p:nvSpPr>
        <p:spPr>
          <a:xfrm>
            <a:off x="-18936" y="-5053"/>
            <a:ext cx="12206818" cy="1374075"/>
          </a:xfrm>
          <a:prstGeom prst="rect">
            <a:avLst/>
          </a:prstGeom>
          <a:solidFill>
            <a:srgbClr val="3E7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5D6F5A-E71D-4B69-98AF-0AC41C8BB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2718" y="2869143"/>
            <a:ext cx="2309045" cy="620711"/>
          </a:xfrm>
          <a:prstGeom prst="rect">
            <a:avLst/>
          </a:prstGeom>
        </p:spPr>
      </p:pic>
      <p:pic>
        <p:nvPicPr>
          <p:cNvPr id="31" name="Picture 16" descr="Елизавета Богданова — Digital Branding">
            <a:extLst>
              <a:ext uri="{FF2B5EF4-FFF2-40B4-BE49-F238E27FC236}">
                <a16:creationId xmlns:a16="http://schemas.microsoft.com/office/drawing/2014/main" id="{E76A6C14-16E7-4A47-860F-8A7F0FE5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67" y="1582839"/>
            <a:ext cx="2724351" cy="73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588092F7-A2DB-47C1-8AFF-800D785D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98" y="3826991"/>
            <a:ext cx="107770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19E8F7E-32D7-4A64-AA32-CEF00AC338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28461" y="4120942"/>
            <a:ext cx="1844727" cy="795764"/>
          </a:xfrm>
          <a:prstGeom prst="rect">
            <a:avLst/>
          </a:prstGeom>
        </p:spPr>
      </p:pic>
      <p:sp>
        <p:nvSpPr>
          <p:cNvPr id="45" name="Заголовок 4">
            <a:extLst>
              <a:ext uri="{FF2B5EF4-FFF2-40B4-BE49-F238E27FC236}">
                <a16:creationId xmlns:a16="http://schemas.microsoft.com/office/drawing/2014/main" id="{838F52F3-3258-44DF-82D2-D3D38FFE8989}"/>
              </a:ext>
            </a:extLst>
          </p:cNvPr>
          <p:cNvSpPr txBox="1">
            <a:spLocks/>
          </p:cNvSpPr>
          <p:nvPr/>
        </p:nvSpPr>
        <p:spPr>
          <a:xfrm>
            <a:off x="880343" y="324339"/>
            <a:ext cx="4779926" cy="63753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tabLst>
                <a:tab pos="984250" algn="l"/>
              </a:tabLst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КЛИЕНТЫ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075B2CF-1242-444A-AA54-6E24A57A99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9149" b="39760"/>
          <a:stretch/>
        </p:blipFill>
        <p:spPr>
          <a:xfrm>
            <a:off x="2701237" y="4344566"/>
            <a:ext cx="2835925" cy="5981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2245CA-0A3B-4D89-A4A0-295FAAE83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0" b="31416"/>
          <a:stretch/>
        </p:blipFill>
        <p:spPr bwMode="auto">
          <a:xfrm>
            <a:off x="517869" y="5626323"/>
            <a:ext cx="2078741" cy="7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5D4E25-4B5E-4277-81CC-F89EE53DE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36028" r="22203" b="38978"/>
          <a:stretch/>
        </p:blipFill>
        <p:spPr bwMode="auto">
          <a:xfrm>
            <a:off x="703275" y="1546490"/>
            <a:ext cx="1852103" cy="89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8943E6-67D6-4448-9244-E3D76642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54" y="3396677"/>
            <a:ext cx="1895778" cy="189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16" y="5609433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156849-1410-47C1-9405-702852CD15E4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/>
              <a:pPr algn="r"/>
              <a:t>8</a:t>
            </a:fld>
            <a:endParaRPr lang="ru-RU" sz="2000" b="1" dirty="0"/>
          </a:p>
        </p:txBody>
      </p:sp>
      <p:pic>
        <p:nvPicPr>
          <p:cNvPr id="4" name="Picture 2" descr="Объединенная зерновая компания (ОЗК)">
            <a:extLst>
              <a:ext uri="{FF2B5EF4-FFF2-40B4-BE49-F238E27FC236}">
                <a16:creationId xmlns:a16="http://schemas.microsoft.com/office/drawing/2014/main" id="{D29ACBBD-B43E-405D-9229-B4A993ED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49" y="5358960"/>
            <a:ext cx="1044374" cy="10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1AC446E-2042-4A5A-862B-9827881338AE}"/>
              </a:ext>
            </a:extLst>
          </p:cNvPr>
          <p:cNvGrpSpPr/>
          <p:nvPr/>
        </p:nvGrpSpPr>
        <p:grpSpPr>
          <a:xfrm>
            <a:off x="5633638" y="5311703"/>
            <a:ext cx="2659746" cy="1214504"/>
            <a:chOff x="5633638" y="5489503"/>
            <a:chExt cx="2659746" cy="12145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7D6776B-EB34-4D45-8BAD-1679D7F6C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57358" y="5489503"/>
              <a:ext cx="2536026" cy="115932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0A523D-6434-47C8-9F5D-C27F8180A0A2}"/>
                </a:ext>
              </a:extLst>
            </p:cNvPr>
            <p:cNvSpPr txBox="1"/>
            <p:nvPr/>
          </p:nvSpPr>
          <p:spPr>
            <a:xfrm>
              <a:off x="6951592" y="6465480"/>
              <a:ext cx="1172412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50" dirty="0"/>
                <a:t>СЕВЕРО-ЗАПАД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1A1BDB-644D-48FA-ACD6-E288DDE7C18E}"/>
                </a:ext>
              </a:extLst>
            </p:cNvPr>
            <p:cNvSpPr txBox="1"/>
            <p:nvPr/>
          </p:nvSpPr>
          <p:spPr>
            <a:xfrm>
              <a:off x="7112723" y="5953274"/>
              <a:ext cx="649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kern="1500" dirty="0"/>
                <a:t>ЦЕНТР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551BA3-ACFA-4E5B-B4D4-9E051D1B509F}"/>
                </a:ext>
              </a:extLst>
            </p:cNvPr>
            <p:cNvSpPr txBox="1"/>
            <p:nvPr/>
          </p:nvSpPr>
          <p:spPr>
            <a:xfrm>
              <a:off x="5633638" y="6113521"/>
              <a:ext cx="146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kern="1500" dirty="0"/>
                <a:t>СТРАТЕГИЧЕСКИХ</a:t>
              </a:r>
            </a:p>
            <a:p>
              <a:pPr algn="r"/>
              <a:r>
                <a:rPr lang="ru-RU" sz="1200" kern="1500" dirty="0"/>
                <a:t>РАЗРАБОТОК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17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DF6DA-F834-4448-87C0-1DF543D8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7275E7-910A-4471-95B0-760CA602E12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58" r="28333" b="-158"/>
          <a:stretch/>
        </p:blipFill>
        <p:spPr>
          <a:xfrm>
            <a:off x="-5999" y="0"/>
            <a:ext cx="6096000" cy="685800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E6BEB8-9849-4D75-B501-1A356D7A4C28}"/>
              </a:ext>
            </a:extLst>
          </p:cNvPr>
          <p:cNvSpPr/>
          <p:nvPr/>
        </p:nvSpPr>
        <p:spPr>
          <a:xfrm>
            <a:off x="0" y="-10856"/>
            <a:ext cx="6176180" cy="686885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7A6AB-D179-46AB-95F5-03AEDB9DABF6}"/>
              </a:ext>
            </a:extLst>
          </p:cNvPr>
          <p:cNvSpPr txBox="1"/>
          <p:nvPr/>
        </p:nvSpPr>
        <p:spPr>
          <a:xfrm>
            <a:off x="802070" y="3612345"/>
            <a:ext cx="4747830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 i="1" dirty="0">
                <a:solidFill>
                  <a:srgbClr val="6D7B8B"/>
                </a:solidFill>
                <a:latin typeface="Helvetica Neue"/>
                <a:ea typeface="Verdana" panose="020B0604030504040204" pitchFamily="34" charset="0"/>
              </a:rPr>
              <a:t>Мы помогаем эффективно решать все ваши ключевые задачи при реализации инвестиционных проектов в аграрном секторе – от разработки концепции и исследований рынка до разработки бизнес-плана, получения кредитного финансирования и государственной поддержки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BC91E-F766-466A-8130-B09A5A797594}"/>
              </a:ext>
            </a:extLst>
          </p:cNvPr>
          <p:cNvSpPr txBox="1"/>
          <p:nvPr/>
        </p:nvSpPr>
        <p:spPr>
          <a:xfrm>
            <a:off x="595145" y="3376715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6BB8E-4964-4A88-B4ED-8C06319EA87E}"/>
              </a:ext>
            </a:extLst>
          </p:cNvPr>
          <p:cNvSpPr txBox="1"/>
          <p:nvPr/>
        </p:nvSpPr>
        <p:spPr>
          <a:xfrm>
            <a:off x="472397" y="337527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FA0DE-2398-4DA7-8A59-59F4F3005994}"/>
              </a:ext>
            </a:extLst>
          </p:cNvPr>
          <p:cNvSpPr txBox="1"/>
          <p:nvPr/>
        </p:nvSpPr>
        <p:spPr>
          <a:xfrm rot="10800000">
            <a:off x="5319412" y="543010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C62EB-21C2-43E5-B56D-67D968E98A86}"/>
              </a:ext>
            </a:extLst>
          </p:cNvPr>
          <p:cNvSpPr txBox="1"/>
          <p:nvPr/>
        </p:nvSpPr>
        <p:spPr>
          <a:xfrm rot="10800000">
            <a:off x="5207815" y="542866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C0F227-3A12-40F5-AD7E-09176B401F84}"/>
              </a:ext>
            </a:extLst>
          </p:cNvPr>
          <p:cNvSpPr/>
          <p:nvPr/>
        </p:nvSpPr>
        <p:spPr>
          <a:xfrm>
            <a:off x="6102001" y="-10856"/>
            <a:ext cx="6083300" cy="6868856"/>
          </a:xfrm>
          <a:prstGeom prst="rect">
            <a:avLst/>
          </a:prstGeom>
          <a:solidFill>
            <a:srgbClr val="3E7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45452D-468F-4B83-A0E8-ABDE1D6CC8A7}"/>
              </a:ext>
            </a:extLst>
          </p:cNvPr>
          <p:cNvSpPr txBox="1"/>
          <p:nvPr/>
        </p:nvSpPr>
        <p:spPr>
          <a:xfrm>
            <a:off x="6861019" y="1566578"/>
            <a:ext cx="510153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2800" indent="0">
              <a:lnSpc>
                <a:spcPct val="150000"/>
              </a:lnSpc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191119, Санкт-Петербург,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ул. Достоевского, 29/18, пом. 2Н</a:t>
            </a:r>
          </a:p>
          <a:p>
            <a:pPr marL="812800" indent="0">
              <a:lnSpc>
                <a:spcPct val="150000"/>
              </a:lnSpc>
              <a:buNone/>
            </a:pPr>
            <a:endParaRPr lang="ru-RU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marL="812800" indent="0">
              <a:lnSpc>
                <a:spcPct val="150000"/>
              </a:lnSpc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8 921-33-751-33</a:t>
            </a:r>
            <a:endParaRPr lang="ru-RU" dirty="0">
              <a:solidFill>
                <a:schemeClr val="bg1"/>
              </a:solidFill>
              <a:latin typeface="Helvetica Neue"/>
            </a:endParaRPr>
          </a:p>
          <a:p>
            <a:pPr marL="812800" indent="0">
              <a:lnSpc>
                <a:spcPct val="150000"/>
              </a:lnSpc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8 (812) 712-50-14</a:t>
            </a:r>
            <a:endParaRPr lang="ru-RU" dirty="0">
              <a:solidFill>
                <a:schemeClr val="bg1"/>
              </a:solidFill>
              <a:latin typeface="Helvetica Neue"/>
            </a:endParaRPr>
          </a:p>
          <a:p>
            <a:pPr marL="812800" indent="0">
              <a:lnSpc>
                <a:spcPct val="150000"/>
              </a:lnSpc>
              <a:buNone/>
            </a:pPr>
            <a:endParaRPr lang="ru-RU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marL="812800" indent="0">
              <a:lnSpc>
                <a:spcPct val="150000"/>
              </a:lnSpc>
              <a:buNone/>
            </a:pPr>
            <a:r>
              <a:rPr lang="en-US" b="0" i="0" u="sng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http://www.agricons.ru/</a:t>
            </a:r>
            <a:endParaRPr lang="ru-RU" b="0" i="0" u="sng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Helvetica Neue"/>
            </a:endParaRPr>
          </a:p>
          <a:p>
            <a:pPr marL="812800" indent="0">
              <a:lnSpc>
                <a:spcPct val="150000"/>
              </a:lnSpc>
              <a:buNone/>
            </a:pP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Helvetica Neue"/>
            </a:endParaRPr>
          </a:p>
          <a:p>
            <a:pPr marL="81280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agriconsult@yandex.ru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 Neue"/>
              </a:rPr>
              <a:t>,</a:t>
            </a:r>
          </a:p>
          <a:p>
            <a:pPr marL="81280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info@agricons.ru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 Neue"/>
              </a:rPr>
              <a:t> 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" name="Рисунок 15" descr="Смартфон">
            <a:extLst>
              <a:ext uri="{FF2B5EF4-FFF2-40B4-BE49-F238E27FC236}">
                <a16:creationId xmlns:a16="http://schemas.microsoft.com/office/drawing/2014/main" id="{F585EB63-D596-48A7-961B-B508F5723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9284" y="3000345"/>
            <a:ext cx="612000" cy="612000"/>
          </a:xfrm>
          <a:prstGeom prst="rect">
            <a:avLst/>
          </a:prstGeom>
        </p:spPr>
      </p:pic>
      <p:pic>
        <p:nvPicPr>
          <p:cNvPr id="17" name="Рисунок 16" descr="Булавка">
            <a:extLst>
              <a:ext uri="{FF2B5EF4-FFF2-40B4-BE49-F238E27FC236}">
                <a16:creationId xmlns:a16="http://schemas.microsoft.com/office/drawing/2014/main" id="{1BD91DE5-7847-4305-8675-64C311284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9116" y="4037760"/>
            <a:ext cx="630000" cy="630000"/>
          </a:xfrm>
          <a:prstGeom prst="rect">
            <a:avLst/>
          </a:prstGeom>
        </p:spPr>
      </p:pic>
      <p:pic>
        <p:nvPicPr>
          <p:cNvPr id="18" name="Рисунок 17" descr="Дом">
            <a:extLst>
              <a:ext uri="{FF2B5EF4-FFF2-40B4-BE49-F238E27FC236}">
                <a16:creationId xmlns:a16="http://schemas.microsoft.com/office/drawing/2014/main" id="{DF8C8B47-0402-4AFD-AB64-E69BB87E3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8723" y="1602402"/>
            <a:ext cx="630000" cy="630000"/>
          </a:xfrm>
          <a:prstGeom prst="rect">
            <a:avLst/>
          </a:prstGeom>
        </p:spPr>
      </p:pic>
      <p:pic>
        <p:nvPicPr>
          <p:cNvPr id="19" name="Рисунок 18" descr="Конверт">
            <a:extLst>
              <a:ext uri="{FF2B5EF4-FFF2-40B4-BE49-F238E27FC236}">
                <a16:creationId xmlns:a16="http://schemas.microsoft.com/office/drawing/2014/main" id="{013B2EA8-575D-4C36-8A85-1D15C0E228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49116" y="5132382"/>
            <a:ext cx="630000" cy="63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FA36E9-3086-4A72-9C3D-29B9FB79694F}"/>
              </a:ext>
            </a:extLst>
          </p:cNvPr>
          <p:cNvSpPr txBox="1"/>
          <p:nvPr/>
        </p:nvSpPr>
        <p:spPr>
          <a:xfrm>
            <a:off x="2289133" y="1661335"/>
            <a:ext cx="3451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spc="-50" dirty="0">
                <a:solidFill>
                  <a:srgbClr val="405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Генеральный директор</a:t>
            </a:r>
          </a:p>
          <a:p>
            <a:r>
              <a:rPr lang="ru-RU" spc="-50" dirty="0">
                <a:solidFill>
                  <a:srgbClr val="405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Голохвастов Андрей Маркович</a:t>
            </a:r>
          </a:p>
          <a:p>
            <a:pPr marL="0" indent="0">
              <a:buNone/>
            </a:pPr>
            <a:endParaRPr lang="ru-RU" i="1" spc="-50" dirty="0">
              <a:solidFill>
                <a:srgbClr val="40556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i="1" spc="-50" dirty="0">
              <a:solidFill>
                <a:srgbClr val="40556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5373147-2F1F-4FE8-855F-51C98FE4141F}"/>
              </a:ext>
            </a:extLst>
          </p:cNvPr>
          <p:cNvGrpSpPr/>
          <p:nvPr/>
        </p:nvGrpSpPr>
        <p:grpSpPr>
          <a:xfrm flipH="1">
            <a:off x="618248" y="1036402"/>
            <a:ext cx="1635930" cy="2005131"/>
            <a:chOff x="-1478092" y="1532326"/>
            <a:chExt cx="1350690" cy="173806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0DF1E7D-8982-45AC-A089-1602B7907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45638" r="11586" b="17200"/>
            <a:stretch/>
          </p:blipFill>
          <p:spPr>
            <a:xfrm>
              <a:off x="-1300480" y="2364228"/>
              <a:ext cx="1110310" cy="906162"/>
            </a:xfrm>
            <a:custGeom>
              <a:avLst/>
              <a:gdLst>
                <a:gd name="connsiteX0" fmla="*/ 237403 w 1160521"/>
                <a:gd name="connsiteY0" fmla="*/ 0 h 906162"/>
                <a:gd name="connsiteX1" fmla="*/ 885805 w 1160521"/>
                <a:gd name="connsiteY1" fmla="*/ 0 h 906162"/>
                <a:gd name="connsiteX2" fmla="*/ 939529 w 1160521"/>
                <a:gd name="connsiteY2" fmla="*/ 67155 h 906162"/>
                <a:gd name="connsiteX3" fmla="*/ 1092127 w 1160521"/>
                <a:gd name="connsiteY3" fmla="*/ 136608 h 906162"/>
                <a:gd name="connsiteX4" fmla="*/ 1160521 w 1160521"/>
                <a:gd name="connsiteY4" fmla="*/ 161676 h 906162"/>
                <a:gd name="connsiteX5" fmla="*/ 1160521 w 1160521"/>
                <a:gd name="connsiteY5" fmla="*/ 906162 h 906162"/>
                <a:gd name="connsiteX6" fmla="*/ 0 w 1160521"/>
                <a:gd name="connsiteY6" fmla="*/ 906162 h 906162"/>
                <a:gd name="connsiteX7" fmla="*/ 0 w 1160521"/>
                <a:gd name="connsiteY7" fmla="*/ 307891 h 906162"/>
                <a:gd name="connsiteX8" fmla="*/ 9338 w 1160521"/>
                <a:gd name="connsiteY8" fmla="*/ 303211 h 906162"/>
                <a:gd name="connsiteX9" fmla="*/ 315290 w 1160521"/>
                <a:gd name="connsiteY9" fmla="*/ 171261 h 906162"/>
                <a:gd name="connsiteX10" fmla="*/ 242548 w 1160521"/>
                <a:gd name="connsiteY10" fmla="*/ 4457 h 90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521" h="906162">
                  <a:moveTo>
                    <a:pt x="237403" y="0"/>
                  </a:moveTo>
                  <a:lnTo>
                    <a:pt x="885805" y="0"/>
                  </a:lnTo>
                  <a:lnTo>
                    <a:pt x="939529" y="67155"/>
                  </a:lnTo>
                  <a:cubicBezTo>
                    <a:pt x="970750" y="89116"/>
                    <a:pt x="1028165" y="112663"/>
                    <a:pt x="1092127" y="136608"/>
                  </a:cubicBezTo>
                  <a:lnTo>
                    <a:pt x="1160521" y="161676"/>
                  </a:lnTo>
                  <a:lnTo>
                    <a:pt x="1160521" y="906162"/>
                  </a:lnTo>
                  <a:lnTo>
                    <a:pt x="0" y="906162"/>
                  </a:lnTo>
                  <a:lnTo>
                    <a:pt x="0" y="307891"/>
                  </a:lnTo>
                  <a:lnTo>
                    <a:pt x="9338" y="303211"/>
                  </a:lnTo>
                  <a:cubicBezTo>
                    <a:pt x="109090" y="256103"/>
                    <a:pt x="158166" y="249848"/>
                    <a:pt x="315290" y="171261"/>
                  </a:cubicBezTo>
                  <a:lnTo>
                    <a:pt x="242548" y="4457"/>
                  </a:lnTo>
                  <a:close/>
                </a:path>
              </a:pathLst>
            </a:cu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FE67059-20CA-4B9A-9F82-D3333ACC0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7" t="11522" r="7695" b="17200"/>
            <a:stretch/>
          </p:blipFill>
          <p:spPr>
            <a:xfrm>
              <a:off x="-1478092" y="1532326"/>
              <a:ext cx="1350690" cy="1738064"/>
            </a:xfrm>
            <a:prstGeom prst="rect">
              <a:avLst/>
            </a:prstGeom>
            <a:effectLst>
              <a:softEdge rad="12700"/>
            </a:effec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27B73CA-37E3-4240-9BAB-9F8DEFFBD1A1}"/>
              </a:ext>
            </a:extLst>
          </p:cNvPr>
          <p:cNvSpPr txBox="1"/>
          <p:nvPr/>
        </p:nvSpPr>
        <p:spPr>
          <a:xfrm>
            <a:off x="10592694" y="6447034"/>
            <a:ext cx="119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D2F434-71C7-42AF-830A-814840BA2CD4}" type="slidenum">
              <a:rPr lang="ru-RU" sz="2000" b="1" smtClean="0">
                <a:solidFill>
                  <a:schemeClr val="bg1"/>
                </a:solidFill>
              </a:rPr>
              <a:pPr algn="r"/>
              <a:t>9</a:t>
            </a:fld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6" name="Заголовок 4">
            <a:extLst>
              <a:ext uri="{FF2B5EF4-FFF2-40B4-BE49-F238E27FC236}">
                <a16:creationId xmlns:a16="http://schemas.microsoft.com/office/drawing/2014/main" id="{61521BDD-6FB0-4967-8010-4C74AA58B15D}"/>
              </a:ext>
            </a:extLst>
          </p:cNvPr>
          <p:cNvSpPr txBox="1">
            <a:spLocks/>
          </p:cNvSpPr>
          <p:nvPr/>
        </p:nvSpPr>
        <p:spPr>
          <a:xfrm>
            <a:off x="6134961" y="115778"/>
            <a:ext cx="5654962" cy="6720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tabLst>
                <a:tab pos="984250" algn="l"/>
              </a:tabLst>
            </a:pPr>
            <a:r>
              <a:rPr lang="ru-RU" sz="3200" b="1" dirty="0">
                <a:latin typeface="Helvetica Neue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32441943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13195</TotalTime>
  <Words>580</Words>
  <Application>Microsoft Office PowerPoint</Application>
  <PresentationFormat>Широкоэкранный</PresentationFormat>
  <Paragraphs>104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Helvetica Neue</vt:lpstr>
      <vt:lpstr>Times New Roman</vt:lpstr>
      <vt:lpstr>Trebuchet MS</vt:lpstr>
      <vt:lpstr>Wingdings</vt:lpstr>
      <vt:lpstr>Wingdings 3</vt:lpstr>
      <vt:lpstr>Аспект</vt:lpstr>
      <vt:lpstr>ГРУППА КОМПАНИЙ «АГРИКОНСАЛТ»</vt:lpstr>
      <vt:lpstr>Презентация PowerPoint</vt:lpstr>
      <vt:lpstr>ПОЧЕМУ ВЫБИРАЮТ НАС?</vt:lpstr>
      <vt:lpstr>Презентация PowerPoint</vt:lpstr>
      <vt:lpstr>НАШИ УСЛУГИ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ГК «Агриконсалт»</dc:title>
  <dc:creator>Tatyana Tatyana</dc:creator>
  <cp:lastModifiedBy>Tatyana Tatyana</cp:lastModifiedBy>
  <cp:revision>174</cp:revision>
  <cp:lastPrinted>2021-06-23T13:39:58Z</cp:lastPrinted>
  <dcterms:created xsi:type="dcterms:W3CDTF">2021-02-22T15:49:56Z</dcterms:created>
  <dcterms:modified xsi:type="dcterms:W3CDTF">2021-06-23T16:24:47Z</dcterms:modified>
</cp:coreProperties>
</file>