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  <p:sldMasterId id="2147484308" r:id="rId2"/>
  </p:sldMasterIdLst>
  <p:sldIdLst>
    <p:sldId id="276" r:id="rId3"/>
    <p:sldId id="277" r:id="rId4"/>
    <p:sldId id="258" r:id="rId5"/>
    <p:sldId id="287" r:id="rId6"/>
    <p:sldId id="259" r:id="rId7"/>
    <p:sldId id="266" r:id="rId8"/>
    <p:sldId id="281" r:id="rId9"/>
    <p:sldId id="28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524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59878-F15E-4291-8271-F2435EBBD423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77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34AD-4A40-4C16-AABE-B54B6270DAA8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0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F50DC-B6E1-4ED7-9FBD-FA92D1DF32BD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05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4013A-C313-4F84-A8DB-0A0B5F4C5440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03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7CC99-6983-4BE9-892D-EB691C955218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801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7048-B3C6-42D2-B8CE-AD5AC3CF7D26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78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92EB3-090F-4A8D-A1FA-FC60DF4BB28A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75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C9E3C-B325-46C3-A8EE-8DA73FD4DBC0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2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DE65A-79A8-406C-8508-49F909DD81B4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625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F28D-5A7B-4DF4-B18A-343A3D8840F1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21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872DB-3C3A-4F24-9E64-F3474FC9AFE2}" type="slidenum">
              <a:rPr lang="es-ES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71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654E5B-4A70-457F-805E-724E66108F40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1239E7-89C2-468C-BA14-E20AB57AB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B9558B-22F2-4476-BC85-67DC850DAABE}" type="slidenum">
              <a:rPr lang="es-ES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9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gricons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cons.ru/" TargetMode="External"/><Relationship Id="rId2" Type="http://schemas.openxmlformats.org/officeDocument/2006/relationships/hyperlink" Target="mailto:agriconsult@yandex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005378" y="5030071"/>
            <a:ext cx="8136904" cy="1827929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FFFF00"/>
                </a:solidFill>
              </a:rPr>
              <a:t>Опыт технологического консультирования и агрономического сопровождения предприятий </a:t>
            </a:r>
            <a:r>
              <a:rPr lang="ru-RU" sz="2800" b="1" dirty="0" smtClean="0">
                <a:solidFill>
                  <a:srgbClr val="FFFF00"/>
                </a:solidFill>
              </a:rPr>
              <a:t>АПК</a:t>
            </a:r>
            <a:endParaRPr lang="es-ES" altLang="ru-RU" sz="2800" b="1" dirty="0" smtClean="0">
              <a:solidFill>
                <a:srgbClr val="FFFF00"/>
              </a:solidFill>
            </a:endParaRPr>
          </a:p>
        </p:txBody>
      </p:sp>
      <p:pic>
        <p:nvPicPr>
          <p:cNvPr id="3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766" y="6165304"/>
            <a:ext cx="733104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-32160" y="0"/>
            <a:ext cx="6300192" cy="1048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i="1" kern="0" dirty="0" smtClean="0">
                <a:solidFill>
                  <a:srgbClr val="FFFFFF"/>
                </a:solidFill>
              </a:rPr>
              <a:t>ГК «Агриконсалт»</a:t>
            </a:r>
            <a:endParaRPr lang="es-ES" altLang="ru-RU" b="1" i="1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73" y="332656"/>
            <a:ext cx="7164288" cy="57606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Информация о компании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4355976" cy="158417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Группа компаний "Агриконсалт", в которую входят </a:t>
            </a:r>
            <a:r>
              <a:rPr lang="ru-RU" b="1" dirty="0" smtClean="0"/>
              <a:t>ООО </a:t>
            </a:r>
            <a:r>
              <a:rPr lang="ru-RU" b="1" dirty="0"/>
              <a:t>"Агриконсалт" и ООО “</a:t>
            </a:r>
            <a:r>
              <a:rPr lang="ru-RU" b="1" dirty="0" err="1"/>
              <a:t>Русмаркетконсалтинг</a:t>
            </a:r>
            <a:r>
              <a:rPr lang="ru-RU" dirty="0"/>
              <a:t>”, работает на российском рынке консультационных услуг в сфере маркетинга и бизнес-планирования для предприятий пищевой промышленности и аграрного сектора </a:t>
            </a:r>
            <a:r>
              <a:rPr lang="ru-RU" b="1" dirty="0"/>
              <a:t>с 1994 года;  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75856" y="3054054"/>
            <a:ext cx="2664296" cy="17241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ГК  </a:t>
            </a:r>
          </a:p>
          <a:p>
            <a:pPr algn="ctr"/>
            <a:r>
              <a:rPr lang="ru-RU" dirty="0" smtClean="0"/>
              <a:t>«Агриконсалт»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004048" y="1052736"/>
            <a:ext cx="3979020" cy="1584176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Мы выполняем бизнес-планы, соответствующие требованиям </a:t>
            </a:r>
            <a:endParaRPr lang="ru-RU" dirty="0" smtClean="0"/>
          </a:p>
          <a:p>
            <a:pPr marL="109728" indent="0">
              <a:buNone/>
            </a:pPr>
            <a:r>
              <a:rPr lang="ru-RU" b="1" dirty="0" smtClean="0"/>
              <a:t>-     </a:t>
            </a:r>
            <a:r>
              <a:rPr lang="ru-RU" b="1" dirty="0" err="1" smtClean="0"/>
              <a:t>Россельхозбанка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Сбербанка</a:t>
            </a:r>
          </a:p>
          <a:p>
            <a:pPr>
              <a:buFontTx/>
              <a:buChar char="-"/>
            </a:pPr>
            <a:r>
              <a:rPr lang="ru-RU" b="1" dirty="0" smtClean="0"/>
              <a:t> ВТБ</a:t>
            </a:r>
          </a:p>
          <a:p>
            <a:pPr>
              <a:buFontTx/>
              <a:buChar char="-"/>
            </a:pPr>
            <a:r>
              <a:rPr lang="ru-RU" b="1" dirty="0" smtClean="0"/>
              <a:t>ВЭБ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и </a:t>
            </a:r>
            <a:r>
              <a:rPr lang="ru-RU" dirty="0"/>
              <a:t>других банков, работающих с аграрными проектами, компании </a:t>
            </a:r>
            <a:r>
              <a:rPr lang="ru-RU" b="1" dirty="0" err="1"/>
              <a:t>Росагрогролизинг</a:t>
            </a:r>
            <a:r>
              <a:rPr lang="ru-RU" b="1" dirty="0"/>
              <a:t>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3528" y="2636916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3888" y="2636916"/>
            <a:ext cx="0" cy="873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652121" y="2636914"/>
            <a:ext cx="3315937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2636915"/>
            <a:ext cx="1" cy="795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бъект 2"/>
          <p:cNvSpPr txBox="1">
            <a:spLocks/>
          </p:cNvSpPr>
          <p:nvPr/>
        </p:nvSpPr>
        <p:spPr>
          <a:xfrm>
            <a:off x="5954838" y="2806476"/>
            <a:ext cx="3003158" cy="252028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ru-RU" dirty="0"/>
              <a:t>Важным направлением деятельности компании, хорошо дополняющим бизнес-планирование, являются маркетинговые исследования и аналитические обзоры. Мы неоднократно выполняли </a:t>
            </a:r>
            <a:r>
              <a:rPr lang="ru-RU" dirty="0" smtClean="0"/>
              <a:t>исследования</a:t>
            </a:r>
          </a:p>
          <a:p>
            <a:pPr marL="109728" indent="0">
              <a:buNone/>
            </a:pPr>
            <a:r>
              <a:rPr lang="ru-RU" dirty="0"/>
              <a:t>р</a:t>
            </a:r>
            <a:r>
              <a:rPr lang="ru-RU" dirty="0" smtClean="0"/>
              <a:t>ынков: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b="1" dirty="0" smtClean="0"/>
              <a:t>Мяса </a:t>
            </a:r>
            <a:r>
              <a:rPr lang="ru-RU" b="1" dirty="0" smtClean="0"/>
              <a:t>и </a:t>
            </a:r>
            <a:r>
              <a:rPr lang="ru-RU" b="1" dirty="0" smtClean="0"/>
              <a:t>мясопродуктов</a:t>
            </a:r>
          </a:p>
          <a:p>
            <a:pPr>
              <a:buFontTx/>
              <a:buChar char="-"/>
            </a:pPr>
            <a:r>
              <a:rPr lang="ru-RU" b="1" dirty="0" smtClean="0"/>
              <a:t>Молока и </a:t>
            </a:r>
            <a:r>
              <a:rPr lang="ru-RU" b="1" dirty="0" err="1" smtClean="0"/>
              <a:t>иолокопродуктов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Зерна </a:t>
            </a:r>
            <a:r>
              <a:rPr lang="ru-RU" b="1" dirty="0"/>
              <a:t>и </a:t>
            </a:r>
            <a:r>
              <a:rPr lang="ru-RU" b="1" dirty="0" smtClean="0"/>
              <a:t>комбикормов</a:t>
            </a:r>
          </a:p>
          <a:p>
            <a:pPr>
              <a:buFontTx/>
              <a:buChar char="-"/>
            </a:pPr>
            <a:r>
              <a:rPr lang="ru-RU" b="1" dirty="0" smtClean="0"/>
              <a:t>Овощей и картофеля</a:t>
            </a:r>
          </a:p>
          <a:p>
            <a:pPr>
              <a:buFontTx/>
              <a:buChar char="-"/>
            </a:pPr>
            <a:r>
              <a:rPr lang="ru-RU" b="1" dirty="0" smtClean="0"/>
              <a:t>А также  исследования в прочих отраслях.</a:t>
            </a:r>
          </a:p>
          <a:p>
            <a:pPr marL="109728" indent="0">
              <a:buNone/>
            </a:pPr>
            <a:endParaRPr lang="ru-RU" dirty="0" smtClean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3059832" y="4320316"/>
            <a:ext cx="427626" cy="2515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5796136" y="4320316"/>
            <a:ext cx="427484" cy="2512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бъект 2"/>
          <p:cNvSpPr txBox="1">
            <a:spLocks/>
          </p:cNvSpPr>
          <p:nvPr/>
        </p:nvSpPr>
        <p:spPr>
          <a:xfrm>
            <a:off x="6111547" y="2806476"/>
            <a:ext cx="2931150" cy="25202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endParaRPr lang="ru-RU" sz="13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-18660" y="2806476"/>
            <a:ext cx="32136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sz="1300" dirty="0"/>
              <a:t>Специалистами компании ежегодно выполняются бизнес-планы инвестиционных проектов по различным направлениям</a:t>
            </a:r>
            <a:r>
              <a:rPr lang="ru-RU" sz="1300" dirty="0" smtClean="0"/>
              <a:t>:</a:t>
            </a:r>
          </a:p>
          <a:p>
            <a:pPr marL="109728" indent="0">
              <a:buNone/>
            </a:pPr>
            <a:endParaRPr lang="ru-RU" sz="1300" dirty="0"/>
          </a:p>
          <a:p>
            <a:pPr marL="285750" indent="-285750">
              <a:buFontTx/>
              <a:buChar char="-"/>
            </a:pPr>
            <a:r>
              <a:rPr lang="ru-RU" sz="1300" dirty="0" smtClean="0"/>
              <a:t>по </a:t>
            </a:r>
            <a:r>
              <a:rPr lang="ru-RU" sz="1300" dirty="0"/>
              <a:t>строительству и реконструкции животноводческих </a:t>
            </a:r>
            <a:r>
              <a:rPr lang="ru-RU" sz="1300" dirty="0" smtClean="0"/>
              <a:t>комплексов</a:t>
            </a:r>
          </a:p>
          <a:p>
            <a:endParaRPr lang="ru-RU" sz="1300" dirty="0"/>
          </a:p>
          <a:p>
            <a:pPr marL="285750" indent="-285750">
              <a:buFontTx/>
              <a:buChar char="-"/>
            </a:pPr>
            <a:r>
              <a:rPr lang="ru-RU" sz="1300" dirty="0" smtClean="0"/>
              <a:t>по </a:t>
            </a:r>
            <a:r>
              <a:rPr lang="ru-RU" sz="1300" dirty="0"/>
              <a:t>строительств перерабатывающих мясо- и </a:t>
            </a:r>
            <a:r>
              <a:rPr lang="ru-RU" sz="1300" dirty="0" err="1" smtClean="0"/>
              <a:t>молококомбинатов</a:t>
            </a:r>
            <a:endParaRPr lang="ru-RU" sz="1300" dirty="0"/>
          </a:p>
          <a:p>
            <a:endParaRPr lang="ru-RU" sz="1300" dirty="0"/>
          </a:p>
          <a:p>
            <a:pPr marL="285750" indent="-285750">
              <a:buFontTx/>
              <a:buChar char="-"/>
            </a:pPr>
            <a:r>
              <a:rPr lang="ru-RU" sz="1300" dirty="0" smtClean="0"/>
              <a:t>по </a:t>
            </a:r>
            <a:r>
              <a:rPr lang="ru-RU" sz="1300" dirty="0"/>
              <a:t>строительству и реконструкции </a:t>
            </a:r>
            <a:r>
              <a:rPr lang="ru-RU" sz="1300" dirty="0" smtClean="0"/>
              <a:t>картофелехранилищ/овощехранилищ</a:t>
            </a:r>
          </a:p>
          <a:p>
            <a:pPr marL="285750" indent="-285750">
              <a:buFontTx/>
              <a:buChar char="-"/>
            </a:pPr>
            <a:r>
              <a:rPr lang="ru-RU" sz="1300" dirty="0" smtClean="0"/>
              <a:t>по строительству складов и холодильников для хранения мяса, рыбы и пр. продукции</a:t>
            </a:r>
            <a:endParaRPr lang="ru-RU" sz="1300" dirty="0"/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88520" y="5229200"/>
            <a:ext cx="3187336" cy="1440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endParaRPr lang="ru-RU" dirty="0" smtClean="0"/>
          </a:p>
        </p:txBody>
      </p:sp>
      <p:sp>
        <p:nvSpPr>
          <p:cNvPr id="65" name="Объект 2"/>
          <p:cNvSpPr txBox="1">
            <a:spLocks/>
          </p:cNvSpPr>
          <p:nvPr/>
        </p:nvSpPr>
        <p:spPr>
          <a:xfrm>
            <a:off x="3195004" y="4853190"/>
            <a:ext cx="2947764" cy="1982465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Выполнены работы для компаний из  </a:t>
            </a:r>
            <a:r>
              <a:rPr lang="ru-RU" b="1" dirty="0" smtClean="0"/>
              <a:t>40 </a:t>
            </a:r>
            <a:r>
              <a:rPr lang="ru-RU" dirty="0" smtClean="0"/>
              <a:t>субъектов РФ.</a:t>
            </a:r>
          </a:p>
          <a:p>
            <a:endParaRPr lang="ru-RU" dirty="0" smtClean="0"/>
          </a:p>
          <a:p>
            <a:r>
              <a:rPr lang="ru-RU" dirty="0"/>
              <a:t>Наша компания регулярно выполняет </a:t>
            </a:r>
            <a:r>
              <a:rPr lang="ru-RU" b="1" dirty="0"/>
              <a:t>10-12 исследований </a:t>
            </a:r>
            <a:r>
              <a:rPr lang="ru-RU" dirty="0"/>
              <a:t>в год для крупных международных </a:t>
            </a:r>
            <a:r>
              <a:rPr lang="ru-RU" b="1" dirty="0"/>
              <a:t>маркетинговых компаний.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6502469" y="5764614"/>
            <a:ext cx="2486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hlinkClick r:id="rId2"/>
              </a:rPr>
              <a:t>www.agricons.ru</a:t>
            </a:r>
            <a:endParaRPr lang="ru-RU" sz="2400" dirty="0"/>
          </a:p>
        </p:txBody>
      </p:sp>
      <p:pic>
        <p:nvPicPr>
          <p:cNvPr id="80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766" y="6165304"/>
            <a:ext cx="733104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0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7620000" cy="64807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Специализация компании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55776" y="1268760"/>
            <a:ext cx="381642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ГК «Агриконсалт»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76256" y="2780928"/>
            <a:ext cx="2088232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программ и концепций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3212976"/>
            <a:ext cx="2088232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Проведение маркетинговых исследований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59772" y="3212976"/>
            <a:ext cx="2088232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бизнес планов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504" y="2796750"/>
            <a:ext cx="2088232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Технологический консалтинг и агрономическое сопровождение предприятий АПК</a:t>
            </a:r>
            <a:endParaRPr lang="ru-RU" sz="16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195736" y="2252247"/>
            <a:ext cx="720080" cy="447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923928" y="2572815"/>
            <a:ext cx="0" cy="640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932040" y="2572815"/>
            <a:ext cx="0" cy="640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233894" y="2198535"/>
            <a:ext cx="740871" cy="501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766" y="6165304"/>
            <a:ext cx="733104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2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" y="404664"/>
            <a:ext cx="8229600" cy="792088"/>
          </a:xfrm>
        </p:spPr>
        <p:txBody>
          <a:bodyPr/>
          <a:lstStyle/>
          <a:p>
            <a:r>
              <a:rPr lang="ru-RU" dirty="0" smtClean="0"/>
              <a:t>Технологический консалтинг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Технологический консалтинг – является отдельным направлением деятельности нашей компании по оказанию комплексных услуг предприятиям АПК.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/>
              <a:t>При оказании данных услуг используется лучший опыт европейских и российских сельскохозяйственных консультантов, экспертов, предприятий. Привлекаются эксперты-практики, имеющие опыт подобных работ в различных регионах РФ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Начиная с 2013 года услуги по технологическому консультированию были оказаны для восьми компаний из семи регионов РФ (Ленинградская, Новгородская, Вологодская, Московская, Калужская области, а также Краснодарский край и Республика Карелия).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7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79208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Примеры </a:t>
            </a:r>
            <a:r>
              <a:rPr lang="ru-RU" sz="2800" dirty="0" smtClean="0"/>
              <a:t>выполненных </a:t>
            </a:r>
            <a:r>
              <a:rPr lang="ru-RU" sz="2800" dirty="0" smtClean="0"/>
              <a:t>работ по технологическому консалтингу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857" y="1384201"/>
            <a:ext cx="327873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sz="1300" b="1" dirty="0" smtClean="0"/>
              <a:t>                      2013 год</a:t>
            </a:r>
          </a:p>
          <a:p>
            <a:pPr marL="109728" indent="0">
              <a:buNone/>
            </a:pPr>
            <a:r>
              <a:rPr lang="ru-RU" sz="1300" dirty="0" smtClean="0"/>
              <a:t>Аудит финансово-хозяйственной деятельности  сельскохозяйственного предприятия в Ленинградской области, специализирующегося на молочном животноводстве. </a:t>
            </a:r>
          </a:p>
          <a:p>
            <a:pPr marL="109728" indent="0">
              <a:buNone/>
            </a:pPr>
            <a:endParaRPr lang="ru-RU" sz="1300" dirty="0"/>
          </a:p>
          <a:p>
            <a:pPr marL="109728" indent="0">
              <a:buNone/>
            </a:pPr>
            <a:r>
              <a:rPr lang="ru-RU" sz="1300" b="1" u="sng" dirty="0" smtClean="0"/>
              <a:t>Выполнены  следующие задачи:</a:t>
            </a:r>
          </a:p>
          <a:p>
            <a:pPr marL="395478" indent="-285750">
              <a:buFontTx/>
              <a:buChar char="-"/>
            </a:pPr>
            <a:r>
              <a:rPr lang="ru-RU" sz="1300" dirty="0" smtClean="0"/>
              <a:t>Проведен </a:t>
            </a:r>
            <a:r>
              <a:rPr lang="ru-RU" sz="1300" b="1" dirty="0" smtClean="0"/>
              <a:t>анализ  финансового состояния хозяйства</a:t>
            </a:r>
            <a:r>
              <a:rPr lang="ru-RU" sz="1300" dirty="0" smtClean="0"/>
              <a:t>. Определенны убыточные направления деятельности. </a:t>
            </a:r>
          </a:p>
          <a:p>
            <a:pPr marL="395478" indent="-285750">
              <a:buFontTx/>
              <a:buChar char="-"/>
            </a:pPr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Проведен </a:t>
            </a:r>
            <a:r>
              <a:rPr lang="ru-RU" sz="1300" b="1" dirty="0" smtClean="0"/>
              <a:t>аудит животноводческого комплекса </a:t>
            </a:r>
            <a:r>
              <a:rPr lang="ru-RU" sz="1300" dirty="0" smtClean="0"/>
              <a:t>хозяйства. Предложены меры по увеличению продуктивности стада и мероприятия по улучшению здоровья животных.</a:t>
            </a:r>
          </a:p>
          <a:p>
            <a:pPr marL="109728"/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Проведен </a:t>
            </a:r>
            <a:r>
              <a:rPr lang="ru-RU" sz="1300" b="1" dirty="0" smtClean="0"/>
              <a:t>анализ деятельности отделения кормопроизводства</a:t>
            </a:r>
            <a:r>
              <a:rPr lang="ru-RU" sz="1300" dirty="0" smtClean="0"/>
              <a:t>. Предложены срочные меры и средства по увеличению объема заготавливаемых кормов.</a:t>
            </a:r>
            <a:endParaRPr lang="ru-RU" sz="13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87805" y="1384201"/>
            <a:ext cx="327873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sz="1300" b="1" dirty="0" smtClean="0"/>
              <a:t>                      2014год</a:t>
            </a:r>
          </a:p>
          <a:p>
            <a:pPr marL="109728" indent="0">
              <a:buNone/>
            </a:pPr>
            <a:r>
              <a:rPr lang="ru-RU" sz="1300" dirty="0" smtClean="0"/>
              <a:t>Анализ возможности организации производства овощей открытого грунта  на базе, имеющихся активов предприятия  в Ленинградской области</a:t>
            </a:r>
            <a:r>
              <a:rPr lang="ru-RU" sz="1300" b="1" dirty="0" smtClean="0"/>
              <a:t>. </a:t>
            </a:r>
          </a:p>
          <a:p>
            <a:pPr marL="109728" indent="0">
              <a:buNone/>
            </a:pPr>
            <a:endParaRPr lang="ru-RU" sz="1300" dirty="0" smtClean="0"/>
          </a:p>
          <a:p>
            <a:pPr marL="109728" indent="0">
              <a:buNone/>
            </a:pPr>
            <a:r>
              <a:rPr lang="ru-RU" sz="1300" b="1" u="sng" dirty="0" smtClean="0"/>
              <a:t> Выполнены  следующие задачи:</a:t>
            </a:r>
          </a:p>
          <a:p>
            <a:pPr marL="109728" indent="0">
              <a:buNone/>
            </a:pPr>
            <a:endParaRPr lang="ru-RU" sz="1300" b="1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Проведен </a:t>
            </a:r>
            <a:r>
              <a:rPr lang="ru-RU" sz="1300" b="1" dirty="0" smtClean="0"/>
              <a:t>анализ угодий хозяйства. </a:t>
            </a:r>
          </a:p>
          <a:p>
            <a:pPr marL="109728"/>
            <a:endParaRPr lang="ru-RU" sz="1300" b="1" dirty="0" smtClean="0"/>
          </a:p>
          <a:p>
            <a:pPr marL="395478" indent="-285750">
              <a:buFontTx/>
              <a:buChar char="-"/>
            </a:pPr>
            <a:r>
              <a:rPr lang="ru-RU" sz="1300" b="1" dirty="0" smtClean="0"/>
              <a:t>Разработан перечень мер для ввода в оборот залежных земель</a:t>
            </a:r>
            <a:r>
              <a:rPr lang="ru-RU" sz="1300" dirty="0" smtClean="0"/>
              <a:t>. </a:t>
            </a:r>
          </a:p>
          <a:p>
            <a:pPr marL="109728"/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b="1" dirty="0" smtClean="0"/>
              <a:t>Разработана технологическая карта </a:t>
            </a:r>
            <a:r>
              <a:rPr lang="ru-RU" sz="1300" dirty="0" smtClean="0"/>
              <a:t>для возделывания овощей открытого грунта с учетом климатических особенностей хозяйства (в карте предложена система удобрений, комплекс мер по защите растений).</a:t>
            </a:r>
          </a:p>
          <a:p>
            <a:pPr marL="109728"/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Подобрана  соответствующая линейка </a:t>
            </a:r>
            <a:r>
              <a:rPr lang="ru-RU" sz="1300" dirty="0" smtClean="0"/>
              <a:t> с\х  техники</a:t>
            </a:r>
            <a:r>
              <a:rPr lang="ru-RU" sz="1300" dirty="0" smtClean="0"/>
              <a:t>. </a:t>
            </a:r>
            <a:endParaRPr lang="ru-RU" sz="13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64290" y="1384201"/>
            <a:ext cx="3087947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sz="1300" b="1" dirty="0" smtClean="0"/>
              <a:t>                      2014год</a:t>
            </a:r>
          </a:p>
          <a:p>
            <a:pPr marL="109728" indent="0">
              <a:buNone/>
            </a:pPr>
            <a:r>
              <a:rPr lang="ru-RU" sz="1300" dirty="0" smtClean="0"/>
              <a:t>Подбор сельскохозяйственного предприятия  для  реализации на его базе  проекта по созданию МТФ на 2000 голов дойного стада.</a:t>
            </a:r>
          </a:p>
          <a:p>
            <a:pPr marL="109728" indent="0">
              <a:buNone/>
            </a:pPr>
            <a:endParaRPr lang="ru-RU" sz="1300" dirty="0"/>
          </a:p>
          <a:p>
            <a:pPr marL="109728" indent="0">
              <a:buNone/>
            </a:pPr>
            <a:r>
              <a:rPr lang="ru-RU" sz="1300" b="1" dirty="0" smtClean="0"/>
              <a:t> </a:t>
            </a:r>
          </a:p>
          <a:p>
            <a:pPr marL="109728" indent="0">
              <a:buNone/>
            </a:pPr>
            <a:r>
              <a:rPr lang="ru-RU" sz="1300" b="1" u="sng" dirty="0" smtClean="0"/>
              <a:t>Выполнены  следующие задачи:</a:t>
            </a:r>
          </a:p>
          <a:p>
            <a:pPr marL="395478" indent="-285750">
              <a:buFontTx/>
              <a:buChar char="-"/>
            </a:pPr>
            <a:r>
              <a:rPr lang="ru-RU" sz="1300" dirty="0" smtClean="0"/>
              <a:t>Проведен  </a:t>
            </a:r>
            <a:r>
              <a:rPr lang="ru-RU" sz="1300" b="1" dirty="0" smtClean="0"/>
              <a:t>поиск </a:t>
            </a:r>
            <a:r>
              <a:rPr lang="ru-RU" sz="1300" b="1" dirty="0" smtClean="0"/>
              <a:t> и анализ с\х предприятий и земельных участков для  приобретения под проект.</a:t>
            </a:r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В ходе работы рассмотрены хозяйства из СЗФО и</a:t>
            </a:r>
            <a:r>
              <a:rPr lang="en-US" sz="1300" dirty="0" smtClean="0"/>
              <a:t> </a:t>
            </a:r>
            <a:r>
              <a:rPr lang="ru-RU" sz="1300" dirty="0" smtClean="0"/>
              <a:t>ЦФО.</a:t>
            </a:r>
            <a:endParaRPr lang="en-US" sz="1300" dirty="0" smtClean="0"/>
          </a:p>
          <a:p>
            <a:pPr marL="395478" indent="-285750">
              <a:buFontTx/>
              <a:buChar char="-"/>
            </a:pPr>
            <a:endParaRPr lang="ru-RU" sz="1300" dirty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Выполнен аудит  земельных ресурсов  предлагаемых для покупки предприятий</a:t>
            </a:r>
            <a:r>
              <a:rPr lang="ru-RU" sz="1300" dirty="0" smtClean="0"/>
              <a:t>.</a:t>
            </a:r>
          </a:p>
          <a:p>
            <a:pPr marL="395478" indent="-285750">
              <a:buFontTx/>
              <a:buChar char="-"/>
            </a:pPr>
            <a:endParaRPr lang="ru-RU" sz="1300" dirty="0" smtClean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Оценка  </a:t>
            </a:r>
            <a:r>
              <a:rPr lang="ru-RU" sz="1300" dirty="0" smtClean="0"/>
              <a:t>пригодности существующих объектов для реализации проекта.</a:t>
            </a:r>
          </a:p>
          <a:p>
            <a:pPr marL="395478" indent="-285750">
              <a:buFontTx/>
              <a:buChar char="-"/>
            </a:pPr>
            <a:endParaRPr lang="ru-RU" sz="1300" dirty="0"/>
          </a:p>
          <a:p>
            <a:pPr marL="395478" indent="-285750">
              <a:buFontTx/>
              <a:buChar char="-"/>
            </a:pPr>
            <a:r>
              <a:rPr lang="ru-RU" sz="1300" dirty="0" smtClean="0"/>
              <a:t>Оценка потребности в дополнительных  инвестициях   для реализации проекта. </a:t>
            </a:r>
          </a:p>
          <a:p>
            <a:pPr marL="109728"/>
            <a:r>
              <a:rPr lang="ru-RU" sz="1300" dirty="0" smtClean="0"/>
              <a:t> 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9857" y="2636912"/>
            <a:ext cx="9094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1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08" y="476672"/>
            <a:ext cx="9144000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Подходы к </a:t>
            </a:r>
            <a:r>
              <a:rPr lang="ru-RU" sz="3200" dirty="0" smtClean="0"/>
              <a:t>технологическому консалтингу.</a:t>
            </a:r>
            <a:endParaRPr lang="ru-RU" sz="3200" dirty="0"/>
          </a:p>
        </p:txBody>
      </p:sp>
      <p:pic>
        <p:nvPicPr>
          <p:cNvPr id="5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766" y="6165304"/>
            <a:ext cx="733104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9512" y="1268760"/>
            <a:ext cx="8352928" cy="69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Изучение текущего положения дел в </a:t>
            </a:r>
            <a:r>
              <a:rPr lang="ru-RU" dirty="0" smtClean="0"/>
              <a:t>хозяйстве (выезд специалистов и изучение предоставленной информации).   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691071" y="1966214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7364" y="4195649"/>
            <a:ext cx="8346780" cy="969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</a:t>
            </a:r>
            <a:r>
              <a:rPr lang="ru-RU" dirty="0"/>
              <a:t>Разработка и корректировка </a:t>
            </a:r>
            <a:r>
              <a:rPr lang="ru-RU" dirty="0" smtClean="0"/>
              <a:t>технологий , адаптации </a:t>
            </a:r>
            <a:r>
              <a:rPr lang="ru-RU" dirty="0"/>
              <a:t>их к конкретному месту и </a:t>
            </a:r>
            <a:r>
              <a:rPr lang="ru-RU" dirty="0" smtClean="0"/>
              <a:t>техническому оснащению хозяйства.  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750055" y="3595783"/>
            <a:ext cx="576064" cy="599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2729" y="2594250"/>
            <a:ext cx="8346780" cy="969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 smtClean="0"/>
              <a:t>Анализ и описание текущих </a:t>
            </a:r>
            <a:r>
              <a:rPr lang="ru-RU" dirty="0" smtClean="0"/>
              <a:t>экономических и производственных показателей. 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2094231">
            <a:off x="2990335" y="5226590"/>
            <a:ext cx="576064" cy="599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232982">
            <a:off x="4597562" y="5226590"/>
            <a:ext cx="576064" cy="5998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9798" y="5814198"/>
            <a:ext cx="3630257" cy="927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Корректировка технологии возделывания культур и системы кормопроизводства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472602" y="5792861"/>
            <a:ext cx="3630257" cy="927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Корректировка технологии содержания и кормления животных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43204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Пример агрономического сопровождения предприятий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528743"/>
              </p:ext>
            </p:extLst>
          </p:nvPr>
        </p:nvGraphicFramePr>
        <p:xfrm>
          <a:off x="179512" y="836712"/>
          <a:ext cx="8553362" cy="5917937"/>
        </p:xfrm>
        <a:graphic>
          <a:graphicData uri="http://schemas.openxmlformats.org/drawingml/2006/table">
            <a:tbl>
              <a:tblPr/>
              <a:tblGrid>
                <a:gridCol w="362431"/>
                <a:gridCol w="8190931"/>
              </a:tblGrid>
              <a:tr h="23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Обследование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сельскохозяйственных угодий для оптимизации использования, с составлением планов  их улучшения. </a:t>
                      </a:r>
                    </a:p>
                  </a:txBody>
                  <a:tcPr marL="41457" marR="41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Рекомендации по оптимизации доз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минеральных и органических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удобрений. </a:t>
                      </a:r>
                    </a:p>
                  </a:txBody>
                  <a:tcPr marL="41457" marR="41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Разработка сырьевого конвейера, в том числе:</a:t>
                      </a: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расчет конвейерного поступления необходимого количества зеленой массы трав, в соответствии с детализированными рационами кормления сельскохозяйственных животных;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определение структуры растительного сырья;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составление оптимального соотношения площадей под травостоями различного ботанического состава и различной скороспелости;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подбор различных травосмесей;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разработка плана перехода к разработанному сырьевому конвейеру: план ежегодного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перезалужения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(в </a:t>
                      </a:r>
                      <a:r>
                        <a:rPr lang="ru-R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т.ч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ускоренное </a:t>
                      </a:r>
                      <a:r>
                        <a:rPr lang="ru-R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перезалужение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расчет потребности хозяйства в кормозаготовительной технике. </a:t>
                      </a:r>
                    </a:p>
                  </a:txBody>
                  <a:tcPr marL="41457" marR="41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dirty="0" smtClean="0">
                          <a:effectLst/>
                          <a:latin typeface="Times New Roman"/>
                          <a:ea typeface="Times New Roman"/>
                        </a:rPr>
                        <a:t>Создание пастбищ, организация пастбищной территории </a:t>
                      </a:r>
                      <a:endParaRPr lang="ru-RU" sz="14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Разработка специализированных севооборотов и планов по переходу к ним.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Организация питомников первичного и внутрихозяйственного семеноводства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Разработка технологий и рекомендации по подбору оборудования       для выращивания и послеуборочной обработки зерновых культур  и картофеля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хозяйствах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Технологическое сопровождение проекта под возделываемые культуры.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Расчет экономической эффективности предлагаемых технологий.</a:t>
                      </a:r>
                    </a:p>
                  </a:txBody>
                  <a:tcPr marL="41457" marR="41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182" y="6309320"/>
            <a:ext cx="580687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4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44" y="332656"/>
            <a:ext cx="8229600" cy="792088"/>
          </a:xfrm>
        </p:spPr>
        <p:txBody>
          <a:bodyPr/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76064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Уточнить дополнительную информацию либо запросить стоимость и состав работ Вы можете по следующим контактам: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/>
              <a:t>Группа </a:t>
            </a:r>
            <a:r>
              <a:rPr lang="ru-RU" sz="2400" dirty="0"/>
              <a:t>компаний "</a:t>
            </a:r>
            <a:r>
              <a:rPr lang="ru-RU" sz="2400" dirty="0" err="1"/>
              <a:t>Агриконсалт</a:t>
            </a:r>
            <a:r>
              <a:rPr lang="ru-RU" sz="2400" dirty="0" smtClean="0"/>
              <a:t>"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191119</a:t>
            </a:r>
            <a:r>
              <a:rPr lang="ru-RU" sz="2400" dirty="0"/>
              <a:t>, г. Санкт-Петербург, ул. Достоевского, 29/18, оф. 4</a:t>
            </a:r>
            <a:br>
              <a:rPr lang="ru-RU" sz="2400" dirty="0"/>
            </a:br>
            <a:r>
              <a:rPr lang="ru-RU" sz="2400" dirty="0"/>
              <a:t>Телефон/факс: 7 (812) 712 50 14, 575 76 66, </a:t>
            </a: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/>
              <a:t>Моб</a:t>
            </a:r>
            <a:r>
              <a:rPr lang="ru-RU" sz="2400" dirty="0"/>
              <a:t>. тел.: 7 (921) 337 51 </a:t>
            </a:r>
            <a:r>
              <a:rPr lang="ru-RU" sz="2400" dirty="0" smtClean="0"/>
              <a:t>33</a:t>
            </a:r>
          </a:p>
          <a:p>
            <a:pPr marL="109728" indent="0">
              <a:buNone/>
            </a:pPr>
            <a:r>
              <a:rPr lang="ru-RU" sz="2400" u="sng" dirty="0" smtClean="0">
                <a:solidFill>
                  <a:srgbClr val="00B0F0"/>
                </a:solidFill>
                <a:hlinkClick r:id="rId2"/>
              </a:rPr>
              <a:t>agriconsult@yandex.ru</a:t>
            </a:r>
            <a:r>
              <a:rPr lang="ru-RU" sz="2400" u="sng" dirty="0" smtClean="0">
                <a:solidFill>
                  <a:srgbClr val="00B0F0"/>
                </a:solidFill>
              </a:rPr>
              <a:t> </a:t>
            </a:r>
          </a:p>
          <a:p>
            <a:pPr marL="109728" indent="0">
              <a:buNone/>
            </a:pPr>
            <a:r>
              <a:rPr lang="ru-RU" sz="2400" dirty="0">
                <a:solidFill>
                  <a:srgbClr val="00B0F0"/>
                </a:solidFill>
              </a:rPr>
              <a:t/>
            </a:r>
            <a:br>
              <a:rPr lang="ru-RU" sz="2400" dirty="0">
                <a:solidFill>
                  <a:srgbClr val="00B0F0"/>
                </a:solidFill>
              </a:rPr>
            </a:br>
            <a:r>
              <a:rPr lang="ru-RU" sz="2400" dirty="0">
                <a:solidFill>
                  <a:srgbClr val="00B0F0"/>
                </a:solidFill>
                <a:hlinkClick r:id="rId3"/>
              </a:rPr>
              <a:t>http://</a:t>
            </a:r>
            <a:r>
              <a:rPr lang="ru-RU" sz="2400" dirty="0" smtClean="0">
                <a:solidFill>
                  <a:srgbClr val="00B0F0"/>
                </a:solidFill>
                <a:hlinkClick r:id="rId3"/>
              </a:rPr>
              <a:t>www.agricons.ru</a:t>
            </a:r>
            <a:endParaRPr lang="ru-RU" sz="2400" dirty="0" smtClean="0">
              <a:solidFill>
                <a:srgbClr val="00B0F0"/>
              </a:solidFill>
            </a:endParaRPr>
          </a:p>
          <a:p>
            <a:pPr marL="109728" indent="0">
              <a:buNone/>
            </a:pPr>
            <a:r>
              <a:rPr lang="ru-RU" sz="2400" dirty="0" err="1" smtClean="0"/>
              <a:t>Skype</a:t>
            </a:r>
            <a:r>
              <a:rPr lang="ru-RU" sz="2400" dirty="0"/>
              <a:t>: </a:t>
            </a:r>
            <a:r>
              <a:rPr lang="ru-RU" sz="2400" dirty="0" smtClean="0"/>
              <a:t>agriconsult2-1</a:t>
            </a:r>
          </a:p>
          <a:p>
            <a:pPr marL="109728" indent="0">
              <a:buNone/>
            </a:pPr>
            <a:r>
              <a:rPr lang="ru-RU" sz="2400" dirty="0" smtClean="0"/>
              <a:t>Ответственный за данное направление: </a:t>
            </a:r>
            <a:r>
              <a:rPr lang="ru-RU" sz="2400" dirty="0" err="1" smtClean="0"/>
              <a:t>Воропай</a:t>
            </a:r>
            <a:r>
              <a:rPr lang="ru-RU" sz="2400" dirty="0" smtClean="0"/>
              <a:t> Данил</a:t>
            </a:r>
            <a:endParaRPr lang="ru-RU" sz="2400" dirty="0"/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Picture 2" descr="\\Secretary\d\Cекретарь\агриконсалт\Материалы об Агриконсалте\Реклама Агриконсалта\AGRIK-L-зел.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182" y="6309320"/>
            <a:ext cx="580687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188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rgbClr val="2F2B20"/>
      </a:dk1>
      <a:lt1>
        <a:srgbClr val="FFFFFF"/>
      </a:lt1>
      <a:dk2>
        <a:srgbClr val="008000"/>
      </a:dk2>
      <a:lt2>
        <a:srgbClr val="DFDCB7"/>
      </a:lt2>
      <a:accent1>
        <a:srgbClr val="008000"/>
      </a:accent1>
      <a:accent2>
        <a:srgbClr val="FFFF00"/>
      </a:accent2>
      <a:accent3>
        <a:srgbClr val="008000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1698</TotalTime>
  <Words>776</Words>
  <Application>Microsoft Office PowerPoint</Application>
  <PresentationFormat>Экран 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Городская</vt:lpstr>
      <vt:lpstr>Diseño predeterminado</vt:lpstr>
      <vt:lpstr>Опыт технологического консультирования и агрономического сопровождения предприятий АПК</vt:lpstr>
      <vt:lpstr>Информация о компании</vt:lpstr>
      <vt:lpstr>Специализация компании</vt:lpstr>
      <vt:lpstr>Технологический консалтинг</vt:lpstr>
      <vt:lpstr>Примеры выполненных работ по технологическому консалтингу</vt:lpstr>
      <vt:lpstr>Подходы к технологическому консалтингу.</vt:lpstr>
      <vt:lpstr>Пример агрономического сопровождения предприятий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Сельскохозяйственное предприятие в Белозерском районе, Вологодской области, где ведет свой деятельность ООО «Автострой»</dc:title>
  <dc:creator>User</dc:creator>
  <cp:lastModifiedBy>НИКА</cp:lastModifiedBy>
  <cp:revision>148</cp:revision>
  <dcterms:created xsi:type="dcterms:W3CDTF">2014-06-11T06:07:16Z</dcterms:created>
  <dcterms:modified xsi:type="dcterms:W3CDTF">2015-03-22T07:30:33Z</dcterms:modified>
</cp:coreProperties>
</file>